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comments/comment9.xml" ContentType="application/vnd.openxmlformats-officedocument.presentationml.comments+xml"/>
  <Override PartName="/ppt/comments/comment10.xml" ContentType="application/vnd.openxmlformats-officedocument.presentationml.comments+xml"/>
  <Override PartName="/ppt/comments/comment11.xml" ContentType="application/vnd.openxmlformats-officedocument.presentationml.comments+xml"/>
  <Override PartName="/ppt/comments/comment12.xml" ContentType="application/vnd.openxmlformats-officedocument.presentationml.comments+xml"/>
  <Override PartName="/ppt/comments/comment13.xml" ContentType="application/vnd.openxmlformats-officedocument.presentationml.comments+xml"/>
  <Override PartName="/ppt/comments/comment14.xml" ContentType="application/vnd.openxmlformats-officedocument.presentationml.comments+xml"/>
  <Override PartName="/ppt/comments/comment15.xml" ContentType="application/vnd.openxmlformats-officedocument.presentationml.comments+xml"/>
  <Override PartName="/ppt/comments/comment16.xml" ContentType="application/vnd.openxmlformats-officedocument.presentationml.comments+xml"/>
  <Override PartName="/ppt/comments/comment17.xml" ContentType="application/vnd.openxmlformats-officedocument.presentationml.comments+xml"/>
  <Override PartName="/ppt/comments/comment18.xml" ContentType="application/vnd.openxmlformats-officedocument.presentationml.comments+xml"/>
  <Override PartName="/ppt/comments/comment19.xml" ContentType="application/vnd.openxmlformats-officedocument.presentationml.comments+xml"/>
  <Override PartName="/ppt/comments/comment20.xml" ContentType="application/vnd.openxmlformats-officedocument.presentationml.comments+xml"/>
  <Override PartName="/ppt/comments/comment21.xml" ContentType="application/vnd.openxmlformats-officedocument.presentationml.comments+xml"/>
  <Override PartName="/ppt/comments/comment22.xml" ContentType="application/vnd.openxmlformats-officedocument.presentationml.comments+xml"/>
  <Override PartName="/ppt/comments/comment23.xml" ContentType="application/vnd.openxmlformats-officedocument.presentationml.comments+xml"/>
  <Override PartName="/ppt/comments/comment24.xml" ContentType="application/vnd.openxmlformats-officedocument.presentationml.comments+xml"/>
  <Override PartName="/ppt/comments/comment25.xml" ContentType="application/vnd.openxmlformats-officedocument.presentationml.comments+xml"/>
  <Override PartName="/ppt/comments/comment26.xml" ContentType="application/vnd.openxmlformats-officedocument.presentationml.comments+xml"/>
  <Override PartName="/ppt/comments/comment27.xml" ContentType="application/vnd.openxmlformats-officedocument.presentationml.comments+xml"/>
  <Override PartName="/ppt/comments/comment28.xml" ContentType="application/vnd.openxmlformats-officedocument.presentationml.comments+xml"/>
  <Override PartName="/ppt/comments/comment29.xml" ContentType="application/vnd.openxmlformats-officedocument.presentationml.comments+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7" r:id="rId2"/>
    <p:sldId id="379" r:id="rId3"/>
    <p:sldId id="444" r:id="rId4"/>
    <p:sldId id="455" r:id="rId5"/>
    <p:sldId id="468" r:id="rId6"/>
    <p:sldId id="383" r:id="rId7"/>
    <p:sldId id="390" r:id="rId8"/>
    <p:sldId id="391" r:id="rId9"/>
    <p:sldId id="393" r:id="rId10"/>
    <p:sldId id="472" r:id="rId11"/>
    <p:sldId id="470" r:id="rId12"/>
    <p:sldId id="394" r:id="rId13"/>
    <p:sldId id="395" r:id="rId14"/>
    <p:sldId id="396" r:id="rId15"/>
    <p:sldId id="397" r:id="rId16"/>
    <p:sldId id="398" r:id="rId17"/>
    <p:sldId id="400" r:id="rId18"/>
    <p:sldId id="402" r:id="rId19"/>
    <p:sldId id="431" r:id="rId20"/>
    <p:sldId id="433" r:id="rId21"/>
    <p:sldId id="473" r:id="rId22"/>
    <p:sldId id="403" r:id="rId23"/>
    <p:sldId id="404" r:id="rId24"/>
    <p:sldId id="474" r:id="rId25"/>
    <p:sldId id="405" r:id="rId26"/>
    <p:sldId id="469" r:id="rId27"/>
    <p:sldId id="406" r:id="rId28"/>
    <p:sldId id="407" r:id="rId29"/>
    <p:sldId id="410" r:id="rId30"/>
    <p:sldId id="411" r:id="rId31"/>
    <p:sldId id="412" r:id="rId32"/>
    <p:sldId id="414" r:id="rId33"/>
    <p:sldId id="415" r:id="rId34"/>
    <p:sldId id="481" r:id="rId35"/>
    <p:sldId id="484" r:id="rId36"/>
    <p:sldId id="485" r:id="rId37"/>
    <p:sldId id="488" r:id="rId38"/>
    <p:sldId id="489" r:id="rId39"/>
    <p:sldId id="492" r:id="rId40"/>
    <p:sldId id="497" r:id="rId41"/>
    <p:sldId id="493" r:id="rId42"/>
    <p:sldId id="495" r:id="rId43"/>
    <p:sldId id="377" r:id="rId44"/>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2" userDrawn="1">
          <p15:clr>
            <a:srgbClr val="A4A3A4"/>
          </p15:clr>
        </p15:guide>
        <p15:guide id="2" pos="144" userDrawn="1">
          <p15:clr>
            <a:srgbClr val="A4A3A4"/>
          </p15:clr>
        </p15:guide>
        <p15:guide id="3" orient="horz" pos="3000" userDrawn="1">
          <p15:clr>
            <a:srgbClr val="A4A3A4"/>
          </p15:clr>
        </p15:guide>
        <p15:guide id="4" pos="47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ilotas Theodosiou" initials="FT" lastIdx="238" clrIdx="0">
    <p:extLst>
      <p:ext uri="{19B8F6BF-5375-455C-9EA6-DF929625EA0E}">
        <p15:presenceInfo xmlns:p15="http://schemas.microsoft.com/office/powerpoint/2012/main" userId="S::u0153325@vives.be::4d314f86-04bd-4c94-b8b5-e595c52c48e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B28B"/>
    <a:srgbClr val="FF3300"/>
    <a:srgbClr val="FF7C80"/>
    <a:srgbClr val="FF6600"/>
    <a:srgbClr val="FF0000"/>
    <a:srgbClr val="F39CA9"/>
    <a:srgbClr val="4454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1339" y="58"/>
      </p:cViewPr>
      <p:guideLst>
        <p:guide orient="horz" pos="1032"/>
        <p:guide pos="144"/>
        <p:guide orient="horz" pos="3000"/>
        <p:guide pos="47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lotas Theodosiou" userId="4d314f86-04bd-4c94-b8b5-e595c52c48e0" providerId="ADAL" clId="{302A8D36-3BFF-44C1-A83D-5C94A51EAE51}"/>
    <pc:docChg chg="undo custSel addSld delSld modSld">
      <pc:chgData name="Filotas Theodosiou" userId="4d314f86-04bd-4c94-b8b5-e595c52c48e0" providerId="ADAL" clId="{302A8D36-3BFF-44C1-A83D-5C94A51EAE51}" dt="2022-08-24T13:49:53.396" v="30" actId="478"/>
      <pc:docMkLst>
        <pc:docMk/>
      </pc:docMkLst>
      <pc:sldChg chg="addSp delSp mod">
        <pc:chgData name="Filotas Theodosiou" userId="4d314f86-04bd-4c94-b8b5-e595c52c48e0" providerId="ADAL" clId="{302A8D36-3BFF-44C1-A83D-5C94A51EAE51}" dt="2022-08-24T13:49:53.396" v="30" actId="478"/>
        <pc:sldMkLst>
          <pc:docMk/>
          <pc:sldMk cId="1419065506" sldId="379"/>
        </pc:sldMkLst>
        <pc:spChg chg="add del">
          <ac:chgData name="Filotas Theodosiou" userId="4d314f86-04bd-4c94-b8b5-e595c52c48e0" providerId="ADAL" clId="{302A8D36-3BFF-44C1-A83D-5C94A51EAE51}" dt="2022-08-24T13:49:53.396" v="30" actId="478"/>
          <ac:spMkLst>
            <pc:docMk/>
            <pc:sldMk cId="1419065506" sldId="379"/>
            <ac:spMk id="7" creationId="{CAEA4563-B791-4055-B710-DC375B02E5D6}"/>
          </ac:spMkLst>
        </pc:spChg>
      </pc:sldChg>
      <pc:sldChg chg="del">
        <pc:chgData name="Filotas Theodosiou" userId="4d314f86-04bd-4c94-b8b5-e595c52c48e0" providerId="ADAL" clId="{302A8D36-3BFF-44C1-A83D-5C94A51EAE51}" dt="2022-08-24T13:46:07.265" v="0" actId="47"/>
        <pc:sldMkLst>
          <pc:docMk/>
          <pc:sldMk cId="987321424" sldId="380"/>
        </pc:sldMkLst>
      </pc:sldChg>
      <pc:sldChg chg="del">
        <pc:chgData name="Filotas Theodosiou" userId="4d314f86-04bd-4c94-b8b5-e595c52c48e0" providerId="ADAL" clId="{302A8D36-3BFF-44C1-A83D-5C94A51EAE51}" dt="2022-08-24T13:46:18.563" v="10" actId="47"/>
        <pc:sldMkLst>
          <pc:docMk/>
          <pc:sldMk cId="1661849371" sldId="382"/>
        </pc:sldMkLst>
      </pc:sldChg>
      <pc:sldChg chg="del">
        <pc:chgData name="Filotas Theodosiou" userId="4d314f86-04bd-4c94-b8b5-e595c52c48e0" providerId="ADAL" clId="{302A8D36-3BFF-44C1-A83D-5C94A51EAE51}" dt="2022-08-24T13:46:39.963" v="25" actId="47"/>
        <pc:sldMkLst>
          <pc:docMk/>
          <pc:sldMk cId="3172213346" sldId="417"/>
        </pc:sldMkLst>
      </pc:sldChg>
      <pc:sldChg chg="del">
        <pc:chgData name="Filotas Theodosiou" userId="4d314f86-04bd-4c94-b8b5-e595c52c48e0" providerId="ADAL" clId="{302A8D36-3BFF-44C1-A83D-5C94A51EAE51}" dt="2022-08-24T13:46:41.108" v="26" actId="47"/>
        <pc:sldMkLst>
          <pc:docMk/>
          <pc:sldMk cId="1906310512" sldId="419"/>
        </pc:sldMkLst>
      </pc:sldChg>
      <pc:sldChg chg="del">
        <pc:chgData name="Filotas Theodosiou" userId="4d314f86-04bd-4c94-b8b5-e595c52c48e0" providerId="ADAL" clId="{302A8D36-3BFF-44C1-A83D-5C94A51EAE51}" dt="2022-08-24T13:46:21.739" v="17" actId="47"/>
        <pc:sldMkLst>
          <pc:docMk/>
          <pc:sldMk cId="1400354707" sldId="427"/>
        </pc:sldMkLst>
      </pc:sldChg>
      <pc:sldChg chg="del">
        <pc:chgData name="Filotas Theodosiou" userId="4d314f86-04bd-4c94-b8b5-e595c52c48e0" providerId="ADAL" clId="{302A8D36-3BFF-44C1-A83D-5C94A51EAE51}" dt="2022-08-24T13:46:21.085" v="16" actId="47"/>
        <pc:sldMkLst>
          <pc:docMk/>
          <pc:sldMk cId="103385674" sldId="428"/>
        </pc:sldMkLst>
      </pc:sldChg>
      <pc:sldChg chg="del">
        <pc:chgData name="Filotas Theodosiou" userId="4d314f86-04bd-4c94-b8b5-e595c52c48e0" providerId="ADAL" clId="{302A8D36-3BFF-44C1-A83D-5C94A51EAE51}" dt="2022-08-24T13:46:22.977" v="18" actId="47"/>
        <pc:sldMkLst>
          <pc:docMk/>
          <pc:sldMk cId="515632692" sldId="429"/>
        </pc:sldMkLst>
      </pc:sldChg>
      <pc:sldChg chg="del">
        <pc:chgData name="Filotas Theodosiou" userId="4d314f86-04bd-4c94-b8b5-e595c52c48e0" providerId="ADAL" clId="{302A8D36-3BFF-44C1-A83D-5C94A51EAE51}" dt="2022-08-24T13:46:07.742" v="1" actId="47"/>
        <pc:sldMkLst>
          <pc:docMk/>
          <pc:sldMk cId="3281844673" sldId="441"/>
        </pc:sldMkLst>
      </pc:sldChg>
      <pc:sldChg chg="del">
        <pc:chgData name="Filotas Theodosiou" userId="4d314f86-04bd-4c94-b8b5-e595c52c48e0" providerId="ADAL" clId="{302A8D36-3BFF-44C1-A83D-5C94A51EAE51}" dt="2022-08-24T13:46:08.261" v="2" actId="47"/>
        <pc:sldMkLst>
          <pc:docMk/>
          <pc:sldMk cId="3829254609" sldId="442"/>
        </pc:sldMkLst>
      </pc:sldChg>
      <pc:sldChg chg="del">
        <pc:chgData name="Filotas Theodosiou" userId="4d314f86-04bd-4c94-b8b5-e595c52c48e0" providerId="ADAL" clId="{302A8D36-3BFF-44C1-A83D-5C94A51EAE51}" dt="2022-08-24T13:46:08.689" v="3" actId="47"/>
        <pc:sldMkLst>
          <pc:docMk/>
          <pc:sldMk cId="2618214172" sldId="443"/>
        </pc:sldMkLst>
      </pc:sldChg>
      <pc:sldChg chg="del">
        <pc:chgData name="Filotas Theodosiou" userId="4d314f86-04bd-4c94-b8b5-e595c52c48e0" providerId="ADAL" clId="{302A8D36-3BFF-44C1-A83D-5C94A51EAE51}" dt="2022-08-24T13:46:15.293" v="9" actId="47"/>
        <pc:sldMkLst>
          <pc:docMk/>
          <pc:sldMk cId="3518256090" sldId="445"/>
        </pc:sldMkLst>
      </pc:sldChg>
      <pc:sldChg chg="del">
        <pc:chgData name="Filotas Theodosiou" userId="4d314f86-04bd-4c94-b8b5-e595c52c48e0" providerId="ADAL" clId="{302A8D36-3BFF-44C1-A83D-5C94A51EAE51}" dt="2022-08-24T13:46:11.218" v="6" actId="47"/>
        <pc:sldMkLst>
          <pc:docMk/>
          <pc:sldMk cId="4081037058" sldId="447"/>
        </pc:sldMkLst>
      </pc:sldChg>
      <pc:sldChg chg="del">
        <pc:chgData name="Filotas Theodosiou" userId="4d314f86-04bd-4c94-b8b5-e595c52c48e0" providerId="ADAL" clId="{302A8D36-3BFF-44C1-A83D-5C94A51EAE51}" dt="2022-08-24T13:46:12.623" v="7" actId="47"/>
        <pc:sldMkLst>
          <pc:docMk/>
          <pc:sldMk cId="952666062" sldId="448"/>
        </pc:sldMkLst>
      </pc:sldChg>
      <pc:sldChg chg="del">
        <pc:chgData name="Filotas Theodosiou" userId="4d314f86-04bd-4c94-b8b5-e595c52c48e0" providerId="ADAL" clId="{302A8D36-3BFF-44C1-A83D-5C94A51EAE51}" dt="2022-08-24T13:46:10.320" v="4" actId="47"/>
        <pc:sldMkLst>
          <pc:docMk/>
          <pc:sldMk cId="2252858070" sldId="449"/>
        </pc:sldMkLst>
      </pc:sldChg>
      <pc:sldChg chg="del">
        <pc:chgData name="Filotas Theodosiou" userId="4d314f86-04bd-4c94-b8b5-e595c52c48e0" providerId="ADAL" clId="{302A8D36-3BFF-44C1-A83D-5C94A51EAE51}" dt="2022-08-24T13:46:10.697" v="5" actId="47"/>
        <pc:sldMkLst>
          <pc:docMk/>
          <pc:sldMk cId="2574802242" sldId="450"/>
        </pc:sldMkLst>
      </pc:sldChg>
      <pc:sldChg chg="del">
        <pc:chgData name="Filotas Theodosiou" userId="4d314f86-04bd-4c94-b8b5-e595c52c48e0" providerId="ADAL" clId="{302A8D36-3BFF-44C1-A83D-5C94A51EAE51}" dt="2022-08-24T13:46:19.068" v="11" actId="47"/>
        <pc:sldMkLst>
          <pc:docMk/>
          <pc:sldMk cId="3621943457" sldId="451"/>
        </pc:sldMkLst>
      </pc:sldChg>
      <pc:sldChg chg="del">
        <pc:chgData name="Filotas Theodosiou" userId="4d314f86-04bd-4c94-b8b5-e595c52c48e0" providerId="ADAL" clId="{302A8D36-3BFF-44C1-A83D-5C94A51EAE51}" dt="2022-08-24T13:46:19.488" v="12" actId="47"/>
        <pc:sldMkLst>
          <pc:docMk/>
          <pc:sldMk cId="3057649989" sldId="452"/>
        </pc:sldMkLst>
      </pc:sldChg>
      <pc:sldChg chg="del">
        <pc:chgData name="Filotas Theodosiou" userId="4d314f86-04bd-4c94-b8b5-e595c52c48e0" providerId="ADAL" clId="{302A8D36-3BFF-44C1-A83D-5C94A51EAE51}" dt="2022-08-24T13:46:20.222" v="14" actId="47"/>
        <pc:sldMkLst>
          <pc:docMk/>
          <pc:sldMk cId="4104667207" sldId="453"/>
        </pc:sldMkLst>
      </pc:sldChg>
      <pc:sldChg chg="del">
        <pc:chgData name="Filotas Theodosiou" userId="4d314f86-04bd-4c94-b8b5-e595c52c48e0" providerId="ADAL" clId="{302A8D36-3BFF-44C1-A83D-5C94A51EAE51}" dt="2022-08-24T13:46:20.622" v="15" actId="47"/>
        <pc:sldMkLst>
          <pc:docMk/>
          <pc:sldMk cId="527344613" sldId="454"/>
        </pc:sldMkLst>
      </pc:sldChg>
      <pc:sldChg chg="del">
        <pc:chgData name="Filotas Theodosiou" userId="4d314f86-04bd-4c94-b8b5-e595c52c48e0" providerId="ADAL" clId="{302A8D36-3BFF-44C1-A83D-5C94A51EAE51}" dt="2022-08-24T13:46:46.702" v="28" actId="47"/>
        <pc:sldMkLst>
          <pc:docMk/>
          <pc:sldMk cId="160150047" sldId="466"/>
        </pc:sldMkLst>
      </pc:sldChg>
      <pc:sldChg chg="del">
        <pc:chgData name="Filotas Theodosiou" userId="4d314f86-04bd-4c94-b8b5-e595c52c48e0" providerId="ADAL" clId="{302A8D36-3BFF-44C1-A83D-5C94A51EAE51}" dt="2022-08-24T13:46:14.352" v="8" actId="47"/>
        <pc:sldMkLst>
          <pc:docMk/>
          <pc:sldMk cId="3344382782" sldId="467"/>
        </pc:sldMkLst>
      </pc:sldChg>
      <pc:sldChg chg="del">
        <pc:chgData name="Filotas Theodosiou" userId="4d314f86-04bd-4c94-b8b5-e595c52c48e0" providerId="ADAL" clId="{302A8D36-3BFF-44C1-A83D-5C94A51EAE51}" dt="2022-08-24T13:46:19.852" v="13" actId="47"/>
        <pc:sldMkLst>
          <pc:docMk/>
          <pc:sldMk cId="214902329" sldId="471"/>
        </pc:sldMkLst>
      </pc:sldChg>
      <pc:sldChg chg="del">
        <pc:chgData name="Filotas Theodosiou" userId="4d314f86-04bd-4c94-b8b5-e595c52c48e0" providerId="ADAL" clId="{302A8D36-3BFF-44C1-A83D-5C94A51EAE51}" dt="2022-08-24T13:46:28.992" v="19" actId="47"/>
        <pc:sldMkLst>
          <pc:docMk/>
          <pc:sldMk cId="2792613622" sldId="479"/>
        </pc:sldMkLst>
      </pc:sldChg>
      <pc:sldChg chg="del">
        <pc:chgData name="Filotas Theodosiou" userId="4d314f86-04bd-4c94-b8b5-e595c52c48e0" providerId="ADAL" clId="{302A8D36-3BFF-44C1-A83D-5C94A51EAE51}" dt="2022-08-24T13:46:29.494" v="20" actId="47"/>
        <pc:sldMkLst>
          <pc:docMk/>
          <pc:sldMk cId="208457204" sldId="480"/>
        </pc:sldMkLst>
      </pc:sldChg>
      <pc:sldChg chg="add del">
        <pc:chgData name="Filotas Theodosiou" userId="4d314f86-04bd-4c94-b8b5-e595c52c48e0" providerId="ADAL" clId="{302A8D36-3BFF-44C1-A83D-5C94A51EAE51}" dt="2022-08-24T13:46:31.370" v="22" actId="47"/>
        <pc:sldMkLst>
          <pc:docMk/>
          <pc:sldMk cId="667017525" sldId="481"/>
        </pc:sldMkLst>
      </pc:sldChg>
      <pc:sldChg chg="del">
        <pc:chgData name="Filotas Theodosiou" userId="4d314f86-04bd-4c94-b8b5-e595c52c48e0" providerId="ADAL" clId="{302A8D36-3BFF-44C1-A83D-5C94A51EAE51}" dt="2022-08-24T13:46:34.491" v="23" actId="47"/>
        <pc:sldMkLst>
          <pc:docMk/>
          <pc:sldMk cId="3644102442" sldId="482"/>
        </pc:sldMkLst>
      </pc:sldChg>
      <pc:sldChg chg="del">
        <pc:chgData name="Filotas Theodosiou" userId="4d314f86-04bd-4c94-b8b5-e595c52c48e0" providerId="ADAL" clId="{302A8D36-3BFF-44C1-A83D-5C94A51EAE51}" dt="2022-08-24T13:46:35.355" v="24" actId="47"/>
        <pc:sldMkLst>
          <pc:docMk/>
          <pc:sldMk cId="2284917642" sldId="483"/>
        </pc:sldMkLst>
      </pc:sldChg>
      <pc:sldChg chg="del">
        <pc:chgData name="Filotas Theodosiou" userId="4d314f86-04bd-4c94-b8b5-e595c52c48e0" providerId="ADAL" clId="{302A8D36-3BFF-44C1-A83D-5C94A51EAE51}" dt="2022-08-24T13:46:41.964" v="27" actId="47"/>
        <pc:sldMkLst>
          <pc:docMk/>
          <pc:sldMk cId="3750155655" sldId="487"/>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2-08-24T10:37:39.703" idx="200">
    <p:pos x="3480" y="3075"/>
    <p:text>Retailer also benefits which we need to look at a potential collaboration scheme... modelling our problem using frequencies and needs of the supplier only might not be the best option</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8-24T10:59:18.411" idx="207">
    <p:pos x="2691" y="3537"/>
    <p:text>Most importanly! Why is this important and how can we combine that with a supply chain?</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2-08-24T11:04:15.385" idx="209">
    <p:pos x="6332" y="1866"/>
    <p:text>Lets try to map a supply chain into these kind of hierarchies... WE have a single Supply chain as we had before, 1 manufacturer, 2 dcs and 4 shops</p:text>
    <p:extLst>
      <p:ext uri="{C676402C-5697-4E1C-873F-D02D1690AC5C}">
        <p15:threadingInfo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2-08-24T11:05:39.894" idx="210">
    <p:pos x="4533" y="3061"/>
    <p:text>Now, lets suppose we have lead time equal to 1 and we have place an order 1 week before to cover the demand!</p:text>
    <p:extLst>
      <p:ext uri="{C676402C-5697-4E1C-873F-D02D1690AC5C}">
        <p15:threadingInfo xmlns:p15="http://schemas.microsoft.com/office/powerpoint/2012/main" timeZoneBias="-1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2-08-24T11:08:54.951" idx="211">
    <p:pos x="2225" y="1561"/>
    <p:text>However, what happens here is that we need to consider our stock at hand!</p:text>
    <p:extLst>
      <p:ext uri="{C676402C-5697-4E1C-873F-D02D1690AC5C}">
        <p15:threadingInfo xmlns:p15="http://schemas.microsoft.com/office/powerpoint/2012/main" timeZoneBias="-12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2-08-24T11:17:43.835" idx="214">
    <p:pos x="5144" y="1930"/>
    <p:text>So we have this recurent nature of demand where the orders placed by the lower levels is the actual demand on the next echelon.</p:text>
    <p:extLst>
      <p:ext uri="{C676402C-5697-4E1C-873F-D02D1690AC5C}">
        <p15:threadingInfo xmlns:p15="http://schemas.microsoft.com/office/powerpoint/2012/main" timeZoneBias="-1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2-08-19T14:27:55.746" idx="166">
    <p:pos x="3018" y="1162"/>
    <p:text/>
    <p:extLst>
      <p:ext uri="{C676402C-5697-4E1C-873F-D02D1690AC5C}">
        <p15:threadingInfo xmlns:p15="http://schemas.microsoft.com/office/powerpoint/2012/main" timeZoneBias="-120"/>
      </p:ext>
    </p:extLst>
  </p:cm>
  <p:cm authorId="1" dt="2022-08-24T11:16:54.744" idx="212">
    <p:pos x="3018" y="1258"/>
    <p:text>Then the DC places an order to cover this demand... However the order is not placed a week in advance but two! So we have different frequencies here</p:text>
    <p:extLst>
      <p:ext uri="{C676402C-5697-4E1C-873F-D02D1690AC5C}">
        <p15:threadingInfo xmlns:p15="http://schemas.microsoft.com/office/powerpoint/2012/main" timeZoneBias="-120">
          <p15:parentCm authorId="1" idx="166"/>
        </p15:threadingInfo>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2-08-19T14:27:55.746" idx="168">
    <p:pos x="10" y="10"/>
    <p:text/>
    <p:extLst>
      <p:ext uri="{C676402C-5697-4E1C-873F-D02D1690AC5C}">
        <p15:threadingInfo xmlns:p15="http://schemas.microsoft.com/office/powerpoint/2012/main" timeZoneBias="-120"/>
      </p:ext>
    </p:extLst>
  </p:cm>
  <p:cm authorId="1" dt="2022-08-24T11:17:30.969" idx="213">
    <p:pos x="10" y="106"/>
    <p:text>again we aggregate, and these orders placed by the DCs is the demand the manufacturer needs to cover!</p:text>
    <p:extLst>
      <p:ext uri="{C676402C-5697-4E1C-873F-D02D1690AC5C}">
        <p15:threadingInfo xmlns:p15="http://schemas.microsoft.com/office/powerpoint/2012/main" timeZoneBias="-120">
          <p15:parentCm authorId="1" idx="168"/>
        </p15:threadingInfo>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2-08-19T14:27:55.746" idx="170">
    <p:pos x="134" y="638"/>
    <p:text/>
    <p:extLst>
      <p:ext uri="{C676402C-5697-4E1C-873F-D02D1690AC5C}">
        <p15:threadingInfo xmlns:p15="http://schemas.microsoft.com/office/powerpoint/2012/main" timeZoneBias="-12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2-08-19T14:27:55.746" idx="189">
    <p:pos x="134" y="638"/>
    <p:text/>
    <p:extLst>
      <p:ext uri="{C676402C-5697-4E1C-873F-D02D1690AC5C}">
        <p15:threadingInfo xmlns:p15="http://schemas.microsoft.com/office/powerpoint/2012/main" timeZoneBias="-12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2-08-19T14:27:55.746" idx="190">
    <p:pos x="134" y="638"/>
    <p:text/>
    <p:extLst>
      <p:ext uri="{C676402C-5697-4E1C-873F-D02D1690AC5C}">
        <p15:threadingInfo xmlns:p15="http://schemas.microsoft.com/office/powerpoint/2012/main" timeZoneBias="-12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2-08-19T14:27:55.746" idx="216">
    <p:pos x="134" y="638"/>
    <p:text/>
    <p:extLst>
      <p:ext uri="{C676402C-5697-4E1C-873F-D02D1690AC5C}">
        <p15:threadingInfo xmlns:p15="http://schemas.microsoft.com/office/powerpoint/2012/main" timeZoneBias="-12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2-08-19T14:27:55.746" idx="171">
    <p:pos x="10" y="10"/>
    <p:text/>
    <p:extLst>
      <p:ext uri="{C676402C-5697-4E1C-873F-D02D1690AC5C}">
        <p15:threadingInfo xmlns:p15="http://schemas.microsoft.com/office/powerpoint/2012/main" timeZoneBias="-12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2-08-19T14:27:55.746" idx="172">
    <p:pos x="10" y="10"/>
    <p:text/>
    <p:extLst>
      <p:ext uri="{C676402C-5697-4E1C-873F-D02D1690AC5C}">
        <p15:threadingInfo xmlns:p15="http://schemas.microsoft.com/office/powerpoint/2012/main" timeZoneBias="-12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22-08-19T14:27:55.746" idx="217">
    <p:pos x="10" y="10"/>
    <p:text/>
    <p:extLst>
      <p:ext uri="{C676402C-5697-4E1C-873F-D02D1690AC5C}">
        <p15:threadingInfo xmlns:p15="http://schemas.microsoft.com/office/powerpoint/2012/main" timeZoneBias="-12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22-08-19T14:27:55.746" idx="173">
    <p:pos x="10" y="10"/>
    <p:text/>
    <p:extLst>
      <p:ext uri="{C676402C-5697-4E1C-873F-D02D1690AC5C}">
        <p15:threadingInfo xmlns:p15="http://schemas.microsoft.com/office/powerpoint/2012/main" timeZoneBias="-120"/>
      </p:ext>
    </p:extLst>
  </p:cm>
  <p:cm authorId="1" dt="2022-08-20T14:59:06.494" idx="186">
    <p:pos x="1468" y="2747"/>
    <p:text>Third comment skewed hierarchy… they dont look alike there is the difference</p:text>
    <p:extLst>
      <p:ext uri="{C676402C-5697-4E1C-873F-D02D1690AC5C}">
        <p15:threadingInfo xmlns:p15="http://schemas.microsoft.com/office/powerpoint/2012/main" timeZoneBias="-120"/>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1" dt="2022-08-19T14:27:55.746" idx="194">
    <p:pos x="10" y="10"/>
    <p:text/>
    <p:extLst>
      <p:ext uri="{C676402C-5697-4E1C-873F-D02D1690AC5C}">
        <p15:threadingInfo xmlns:p15="http://schemas.microsoft.com/office/powerpoint/2012/main" timeZoneBias="-120"/>
      </p:ext>
    </p:extLst>
  </p:cm>
  <p:cm authorId="1" dt="2022-08-20T14:59:06.494" idx="195">
    <p:pos x="1468" y="2747"/>
    <p:text>Third comment skewed hierarchy… they dont look alike there is the difference</p:text>
    <p:extLst>
      <p:ext uri="{C676402C-5697-4E1C-873F-D02D1690AC5C}">
        <p15:threadingInfo xmlns:p15="http://schemas.microsoft.com/office/powerpoint/2012/main" timeZoneBias="-120"/>
      </p:ext>
    </p:extLst>
  </p:cm>
</p:cmLst>
</file>

<file path=ppt/comments/comment18.xml><?xml version="1.0" encoding="utf-8"?>
<p:cmLst xmlns:a="http://schemas.openxmlformats.org/drawingml/2006/main" xmlns:r="http://schemas.openxmlformats.org/officeDocument/2006/relationships" xmlns:p="http://schemas.openxmlformats.org/presentationml/2006/main">
  <p:cm authorId="1" dt="2022-08-19T14:27:55.746" idx="174">
    <p:pos x="3453" y="3204"/>
    <p:text/>
    <p:extLst>
      <p:ext uri="{C676402C-5697-4E1C-873F-D02D1690AC5C}">
        <p15:threadingInfo xmlns:p15="http://schemas.microsoft.com/office/powerpoint/2012/main" timeZoneBias="-120"/>
      </p:ext>
    </p:extLst>
  </p:cm>
  <p:cm authorId="1" dt="2022-08-20T15:03:50.413" idx="188">
    <p:pos x="3453" y="3300"/>
    <p:text>Manufacturer interested in forecasting a month (approximately 4 weeks)</p:text>
    <p:extLst>
      <p:ext uri="{C676402C-5697-4E1C-873F-D02D1690AC5C}">
        <p15:threadingInfo xmlns:p15="http://schemas.microsoft.com/office/powerpoint/2012/main" timeZoneBias="-120">
          <p15:parentCm authorId="1" idx="174"/>
        </p15:threadingInfo>
      </p:ext>
    </p:extLst>
  </p:cm>
  <p:cm authorId="1" dt="2022-08-20T15:03:23.821" idx="187">
    <p:pos x="106" y="106"/>
    <p:text/>
    <p:extLst>
      <p:ext uri="{C676402C-5697-4E1C-873F-D02D1690AC5C}">
        <p15:threadingInfo xmlns:p15="http://schemas.microsoft.com/office/powerpoint/2012/main" timeZoneBias="-120"/>
      </p:ext>
    </p:extLst>
  </p:cm>
</p:cmLst>
</file>

<file path=ppt/comments/comment19.xml><?xml version="1.0" encoding="utf-8"?>
<p:cmLst xmlns:a="http://schemas.openxmlformats.org/drawingml/2006/main" xmlns:r="http://schemas.openxmlformats.org/officeDocument/2006/relationships" xmlns:p="http://schemas.openxmlformats.org/presentationml/2006/main">
  <p:cm authorId="1" dt="2022-08-19T14:27:55.746" idx="175">
    <p:pos x="10" y="10"/>
    <p:text/>
    <p:extLst>
      <p:ext uri="{C676402C-5697-4E1C-873F-D02D1690AC5C}">
        <p15:threadingInfo xmlns:p15="http://schemas.microsoft.com/office/powerpoint/2012/main" timeZoneBias="-120"/>
      </p:ext>
    </p:extLst>
  </p:cm>
</p:cmLst>
</file>

<file path=ppt/comments/comment20.xml><?xml version="1.0" encoding="utf-8"?>
<p:cmLst xmlns:a="http://schemas.openxmlformats.org/drawingml/2006/main" xmlns:r="http://schemas.openxmlformats.org/officeDocument/2006/relationships" xmlns:p="http://schemas.openxmlformats.org/presentationml/2006/main">
  <p:cm authorId="1" dt="2022-08-19T14:43:00.314" idx="180">
    <p:pos x="10" y="10"/>
    <p:text>This is what the orders look like</p:text>
    <p:extLst>
      <p:ext uri="{C676402C-5697-4E1C-873F-D02D1690AC5C}">
        <p15:threadingInfo xmlns:p15="http://schemas.microsoft.com/office/powerpoint/2012/main" timeZoneBias="-120"/>
      </p:ext>
    </p:extLst>
  </p:cm>
</p:cmLst>
</file>

<file path=ppt/comments/comment21.xml><?xml version="1.0" encoding="utf-8"?>
<p:cmLst xmlns:a="http://schemas.openxmlformats.org/drawingml/2006/main" xmlns:r="http://schemas.openxmlformats.org/officeDocument/2006/relationships" xmlns:p="http://schemas.openxmlformats.org/presentationml/2006/main">
  <p:cm authorId="1" dt="2022-08-19T14:43:00.314" idx="181">
    <p:pos x="10" y="10"/>
    <p:text>This is what the orders look like</p:text>
    <p:extLst>
      <p:ext uri="{C676402C-5697-4E1C-873F-D02D1690AC5C}">
        <p15:threadingInfo xmlns:p15="http://schemas.microsoft.com/office/powerpoint/2012/main" timeZoneBias="-120"/>
      </p:ext>
    </p:extLst>
  </p:cm>
</p:cmLst>
</file>

<file path=ppt/comments/comment22.xml><?xml version="1.0" encoding="utf-8"?>
<p:cmLst xmlns:a="http://schemas.openxmlformats.org/drawingml/2006/main" xmlns:r="http://schemas.openxmlformats.org/officeDocument/2006/relationships" xmlns:p="http://schemas.openxmlformats.org/presentationml/2006/main">
  <p:cm authorId="1" dt="2022-08-19T14:43:00.314" idx="182">
    <p:pos x="1937" y="2961"/>
    <p:text>Now the real reason that the different levels order at different times is because they model their own demand at different frequencies, at different granularities! ... So each level has its own temporal dimension... That bring us back to the cross temporal hierarchy!</p:text>
    <p:extLst>
      <p:ext uri="{C676402C-5697-4E1C-873F-D02D1690AC5C}">
        <p15:threadingInfo xmlns:p15="http://schemas.microsoft.com/office/powerpoint/2012/main" timeZoneBias="-120"/>
      </p:ext>
    </p:extLst>
  </p:cm>
</p:cmLst>
</file>

<file path=ppt/comments/comment23.xml><?xml version="1.0" encoding="utf-8"?>
<p:cmLst xmlns:a="http://schemas.openxmlformats.org/drawingml/2006/main" xmlns:r="http://schemas.openxmlformats.org/officeDocument/2006/relationships" xmlns:p="http://schemas.openxmlformats.org/presentationml/2006/main">
  <p:cm authorId="1" dt="2022-08-19T14:43:00.314" idx="184">
    <p:pos x="10" y="10"/>
    <p:text>This is what the orders look like</p:text>
    <p:extLst>
      <p:ext uri="{C676402C-5697-4E1C-873F-D02D1690AC5C}">
        <p15:threadingInfo xmlns:p15="http://schemas.microsoft.com/office/powerpoint/2012/main" timeZoneBias="-120"/>
      </p:ext>
    </p:extLst>
  </p:cm>
</p:cmLst>
</file>

<file path=ppt/comments/comment24.xml><?xml version="1.0" encoding="utf-8"?>
<p:cmLst xmlns:a="http://schemas.openxmlformats.org/drawingml/2006/main" xmlns:r="http://schemas.openxmlformats.org/officeDocument/2006/relationships" xmlns:p="http://schemas.openxmlformats.org/presentationml/2006/main">
  <p:cm authorId="1" dt="2022-08-19T14:43:00.314" idx="185">
    <p:pos x="10" y="10"/>
    <p:text>This is what the orders look like</p:text>
    <p:extLst>
      <p:ext uri="{C676402C-5697-4E1C-873F-D02D1690AC5C}">
        <p15:threadingInfo xmlns:p15="http://schemas.microsoft.com/office/powerpoint/2012/main" timeZoneBias="-120"/>
      </p:ext>
    </p:extLst>
  </p:cm>
  <p:cm authorId="1" dt="2022-08-20T20:10:38.178" idx="192">
    <p:pos x="10" y="106"/>
    <p:text>follow a data driven approach</p:text>
    <p:extLst>
      <p:ext uri="{C676402C-5697-4E1C-873F-D02D1690AC5C}">
        <p15:threadingInfo xmlns:p15="http://schemas.microsoft.com/office/powerpoint/2012/main" timeZoneBias="-120">
          <p15:parentCm authorId="1" idx="185"/>
        </p15:threadingInfo>
      </p:ext>
    </p:extLst>
  </p:cm>
  <p:cm authorId="1" dt="2022-08-20T20:10:24.299" idx="191">
    <p:pos x="1890" y="3420"/>
    <p:text/>
    <p:extLst>
      <p:ext uri="{C676402C-5697-4E1C-873F-D02D1690AC5C}">
        <p15:threadingInfo xmlns:p15="http://schemas.microsoft.com/office/powerpoint/2012/main" timeZoneBias="-120"/>
      </p:ext>
    </p:extLst>
  </p:cm>
</p:cmLst>
</file>

<file path=ppt/comments/comment25.xml><?xml version="1.0" encoding="utf-8"?>
<p:cmLst xmlns:a="http://schemas.openxmlformats.org/drawingml/2006/main" xmlns:r="http://schemas.openxmlformats.org/officeDocument/2006/relationships" xmlns:p="http://schemas.openxmlformats.org/presentationml/2006/main">
  <p:cm authorId="1" dt="2022-08-24T12:16:50.188" idx="220">
    <p:pos x="270" y="2112"/>
    <p:text>Its not only about forecasting and reconciliting and then ordering... We have to consider our stock-at-hand for this specific task!</p:text>
    <p:extLst>
      <p:ext uri="{C676402C-5697-4E1C-873F-D02D1690AC5C}">
        <p15:threadingInfo xmlns:p15="http://schemas.microsoft.com/office/powerpoint/2012/main" timeZoneBias="-120"/>
      </p:ext>
    </p:extLst>
  </p:cm>
</p:cmLst>
</file>

<file path=ppt/comments/comment26.xml><?xml version="1.0" encoding="utf-8"?>
<p:cmLst xmlns:a="http://schemas.openxmlformats.org/drawingml/2006/main" xmlns:r="http://schemas.openxmlformats.org/officeDocument/2006/relationships" xmlns:p="http://schemas.openxmlformats.org/presentationml/2006/main">
  <p:cm authorId="1" dt="2022-08-24T12:31:04.962" idx="227">
    <p:pos x="3029" y="1941"/>
    <p:text>On higher levels, this demand is the orders received from the lower levels!</p:text>
    <p:extLst>
      <p:ext uri="{C676402C-5697-4E1C-873F-D02D1690AC5C}">
        <p15:threadingInfo xmlns:p15="http://schemas.microsoft.com/office/powerpoint/2012/main" timeZoneBias="-120"/>
      </p:ext>
    </p:extLst>
  </p:cm>
  <p:cm authorId="1" dt="2022-08-24T12:31:53.059" idx="228">
    <p:pos x="2243" y="2058"/>
    <p:text>Global forecasting is scheduled by the top level, the manufacturer because they are the ones who initiate the procedure as they have to manufacture the goods</p:text>
    <p:extLst>
      <p:ext uri="{C676402C-5697-4E1C-873F-D02D1690AC5C}">
        <p15:threadingInfo xmlns:p15="http://schemas.microsoft.com/office/powerpoint/2012/main" timeZoneBias="-120"/>
      </p:ext>
    </p:extLst>
  </p:cm>
  <p:cm authorId="1" dt="2022-08-24T12:32:53.892" idx="229">
    <p:pos x="2037" y="2214"/>
    <p:text>Unlike Cross-temporal literature asking for many temporal dimensions we only produce forecastats att the level ecah block models its demand</p:text>
    <p:extLst>
      <p:ext uri="{C676402C-5697-4E1C-873F-D02D1690AC5C}">
        <p15:threadingInfo xmlns:p15="http://schemas.microsoft.com/office/powerpoint/2012/main" timeZoneBias="-120"/>
      </p:ext>
    </p:extLst>
  </p:cm>
</p:cmLst>
</file>

<file path=ppt/comments/comment27.xml><?xml version="1.0" encoding="utf-8"?>
<p:cmLst xmlns:a="http://schemas.openxmlformats.org/drawingml/2006/main" xmlns:r="http://schemas.openxmlformats.org/officeDocument/2006/relationships" xmlns:p="http://schemas.openxmlformats.org/presentationml/2006/main">
  <p:cm authorId="1" dt="2022-08-24T13:17:53.913" idx="231">
    <p:pos x="4331" y="2673"/>
    <p:text>Penalty can be the cost for stockouts and the penallty fort overstocking</p:text>
    <p:extLst>
      <p:ext uri="{C676402C-5697-4E1C-873F-D02D1690AC5C}">
        <p15:threadingInfo xmlns:p15="http://schemas.microsoft.com/office/powerpoint/2012/main" timeZoneBias="-120"/>
      </p:ext>
    </p:extLst>
  </p:cm>
  <p:cm authorId="1" dt="2022-08-24T13:18:42.488" idx="232">
    <p:pos x="3288" y="2328"/>
    <p:text>Adjust for Newer forecasts</p:text>
    <p:extLst>
      <p:ext uri="{C676402C-5697-4E1C-873F-D02D1690AC5C}">
        <p15:threadingInfo xmlns:p15="http://schemas.microsoft.com/office/powerpoint/2012/main" timeZoneBias="-120"/>
      </p:ext>
    </p:extLst>
  </p:cm>
</p:cmLst>
</file>

<file path=ppt/comments/comment28.xml><?xml version="1.0" encoding="utf-8"?>
<p:cmLst xmlns:a="http://schemas.openxmlformats.org/drawingml/2006/main" xmlns:r="http://schemas.openxmlformats.org/officeDocument/2006/relationships" xmlns:p="http://schemas.openxmlformats.org/presentationml/2006/main">
  <p:cm authorId="1" dt="2022-08-24T15:11:33.573" idx="238">
    <p:pos x="2069" y="1273"/>
    <p:text>Very Big Inventory Sizes</p:text>
    <p:extLst>
      <p:ext uri="{C676402C-5697-4E1C-873F-D02D1690AC5C}">
        <p15:threadingInfo xmlns:p15="http://schemas.microsoft.com/office/powerpoint/2012/main" timeZoneBias="-120"/>
      </p:ext>
    </p:extLst>
  </p:cm>
</p:cmLst>
</file>

<file path=ppt/comments/comment29.xml><?xml version="1.0" encoding="utf-8"?>
<p:cmLst xmlns:a="http://schemas.openxmlformats.org/drawingml/2006/main" xmlns:r="http://schemas.openxmlformats.org/officeDocument/2006/relationships" xmlns:p="http://schemas.openxmlformats.org/presentationml/2006/main">
  <p:cm authorId="1" dt="2022-08-24T14:12:46.985" idx="234">
    <p:pos x="4068" y="3022"/>
    <p:text/>
    <p:extLst>
      <p:ext uri="{C676402C-5697-4E1C-873F-D02D1690AC5C}">
        <p15:threadingInfo xmlns:p15="http://schemas.microsoft.com/office/powerpoint/2012/main" timeZoneBias="-120"/>
      </p:ext>
    </p:extLst>
  </p:cm>
  <p:cm authorId="1" dt="2022-08-24T14:24:14.445" idx="236">
    <p:pos x="4068" y="3118"/>
    <p:text>Both Empiricaly and in Simmulations</p:text>
    <p:extLst>
      <p:ext uri="{C676402C-5697-4E1C-873F-D02D1690AC5C}">
        <p15:threadingInfo xmlns:p15="http://schemas.microsoft.com/office/powerpoint/2012/main" timeZoneBias="-120">
          <p15:parentCm authorId="1" idx="234"/>
        </p15:threadingInfo>
      </p:ext>
    </p:extLst>
  </p:cm>
  <p:cm authorId="1" dt="2022-08-24T14:22:46.566" idx="235">
    <p:pos x="4886" y="3257"/>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8A689A-8F8F-41AF-AC6A-EB8965DF6D02}" type="datetimeFigureOut">
              <a:rPr lang="nl-BE" smtClean="0"/>
              <a:t>24/08/2022</a:t>
            </a:fld>
            <a:endParaRPr lang="nl-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A20DD0-98F7-44E4-A4D6-EE1640195B7E}" type="slidenum">
              <a:rPr lang="nl-BE" smtClean="0"/>
              <a:t>‹#›</a:t>
            </a:fld>
            <a:endParaRPr lang="nl-BE"/>
          </a:p>
        </p:txBody>
      </p:sp>
    </p:spTree>
    <p:extLst>
      <p:ext uri="{BB962C8B-B14F-4D97-AF65-F5344CB8AC3E}">
        <p14:creationId xmlns:p14="http://schemas.microsoft.com/office/powerpoint/2010/main" val="2729445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3"/>
        <p:cNvGrpSpPr/>
        <p:nvPr/>
      </p:nvGrpSpPr>
      <p:grpSpPr>
        <a:xfrm>
          <a:off x="0" y="0"/>
          <a:ext cx="0" cy="0"/>
          <a:chOff x="0" y="0"/>
          <a:chExt cx="0" cy="0"/>
        </a:xfrm>
      </p:grpSpPr>
      <p:sp>
        <p:nvSpPr>
          <p:cNvPr id="4724" name="Google Shape;4724;g13a98ea5f44_2_2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a:t>Abstract: Collaboration in the supply chain between a retailer and a supplier has been extensively researched. Much of the relevant literature has focused on the theoretical impact of this collaboration, with several studies arguing for its potential benefits, ranging from counteracting the bullwhip effect to reducing the likelihood of a stock-out. Despite this, most empirical work has focused on improving the accuracy of supplier-level forecasting. Using regression-based approaches, retailer sales information is included as exogenous variables to improve the supplier demand forecasts. However, this has limited benefits for the retailer. In this work, we aim to reduce total supply chain costs, both at the retailer and supplier level, by tracking decisions throughout the supply chain. These decisions are usually made on different frequencies. Our case study consists of a supply chain with three echelons: shop level, distribution centre (DC) and supplier level. The decisions about replenishing inventory are made at different times for each tier, causing the decision makers to model demand at different frequencies. Driven by the advances in the hierarchical forecasting literature, we propose ordering the demand time series into temporal and cross-sectional aggregations and structure them into a partial cross-temporal hierarchy. The decisions are not taken at the same moment across supply chain echelons but usually in a reactive manner that is prone to overstocking. The hierarchical approach allows to represent the propagation of decision-making, enhancing the potential for collaboration. This creates the potential for an AI-driven integrated supply chain. We examine how this hierarchical approach enables information sharing across decision levels and data frequencies and its impact on the total supply chain. We present the results based on data from a logistics network with 275 stores, 4 distribution centres and one supplier.</a:t>
            </a:r>
            <a:endParaRPr/>
          </a:p>
        </p:txBody>
      </p:sp>
      <p:sp>
        <p:nvSpPr>
          <p:cNvPr id="4725" name="Google Shape;4725;g13a98ea5f44_2_2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3"/>
        <p:cNvGrpSpPr/>
        <p:nvPr/>
      </p:nvGrpSpPr>
      <p:grpSpPr>
        <a:xfrm>
          <a:off x="0" y="0"/>
          <a:ext cx="0" cy="0"/>
          <a:chOff x="0" y="0"/>
          <a:chExt cx="0" cy="0"/>
        </a:xfrm>
      </p:grpSpPr>
      <p:sp>
        <p:nvSpPr>
          <p:cNvPr id="4724" name="Google Shape;4724;g13a98ea5f44_2_2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a:t>Abstract: Collaboration in the supply chain between a retailer and a supplier has been extensively researched. Much of the relevant literature has focused on the theoretical impact of this collaboration, with several studies arguing for its potential benefits, ranging from counteracting the bullwhip effect to reducing the likelihood of a stock-out. Despite this, most empirical work has focused on improving the accuracy of supplier-level forecasting. Using regression-based approaches, retailer sales information is included as exogenous variables to improve the supplier demand forecasts. However, this has limited benefits for the retailer. In this work, we aim to reduce total supply chain costs, both at the retailer and supplier level, by tracking decisions throughout the supply chain. These decisions are usually made on different frequencies. Our case study consists of a supply chain with three echelons: shop level, distribution centre (DC) and supplier level. The decisions about replenishing inventory are made at different times for each tier, causing the decision makers to model demand at different frequencies. Driven by the advances in the hierarchical forecasting literature, we propose ordering the demand time series into temporal and cross-sectional aggregations and structure them into a partial cross-temporal hierarchy. The decisions are not taken at the same moment across supply chain echelons but usually in a reactive manner that is prone to overstocking. The hierarchical approach allows to represent the propagation of decision-making, enhancing the potential for collaboration. This creates the potential for an AI-driven integrated supply chain. We examine how this hierarchical approach enables information sharing across decision levels and data frequencies and its impact on the total supply chain. We present the results based on data from a logistics network with 275 stores, 4 distribution centres and one supplier.</a:t>
            </a:r>
            <a:endParaRPr/>
          </a:p>
        </p:txBody>
      </p:sp>
      <p:sp>
        <p:nvSpPr>
          <p:cNvPr id="4725" name="Google Shape;4725;g13a98ea5f44_2_2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2958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940E-E471-4A7E-9DBF-7284B34C96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BE"/>
          </a:p>
        </p:txBody>
      </p:sp>
      <p:sp>
        <p:nvSpPr>
          <p:cNvPr id="3" name="Subtitle 2">
            <a:extLst>
              <a:ext uri="{FF2B5EF4-FFF2-40B4-BE49-F238E27FC236}">
                <a16:creationId xmlns:a16="http://schemas.microsoft.com/office/drawing/2014/main" id="{D389A90C-308E-4CD0-A9AA-51BE82C812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BE"/>
          </a:p>
        </p:txBody>
      </p:sp>
      <p:sp>
        <p:nvSpPr>
          <p:cNvPr id="4" name="Date Placeholder 3">
            <a:extLst>
              <a:ext uri="{FF2B5EF4-FFF2-40B4-BE49-F238E27FC236}">
                <a16:creationId xmlns:a16="http://schemas.microsoft.com/office/drawing/2014/main" id="{D377C469-C2A7-4EA5-BABA-3AD691A31621}"/>
              </a:ext>
            </a:extLst>
          </p:cNvPr>
          <p:cNvSpPr>
            <a:spLocks noGrp="1"/>
          </p:cNvSpPr>
          <p:nvPr>
            <p:ph type="dt" sz="half" idx="10"/>
          </p:nvPr>
        </p:nvSpPr>
        <p:spPr/>
        <p:txBody>
          <a:bodyPr/>
          <a:lstStyle/>
          <a:p>
            <a:fld id="{156DFC33-EEFC-414F-88A0-396BF8B2AF71}" type="datetimeFigureOut">
              <a:rPr lang="nl-BE" smtClean="0"/>
              <a:t>24/08/2022</a:t>
            </a:fld>
            <a:endParaRPr lang="nl-BE"/>
          </a:p>
        </p:txBody>
      </p:sp>
      <p:sp>
        <p:nvSpPr>
          <p:cNvPr id="5" name="Footer Placeholder 4">
            <a:extLst>
              <a:ext uri="{FF2B5EF4-FFF2-40B4-BE49-F238E27FC236}">
                <a16:creationId xmlns:a16="http://schemas.microsoft.com/office/drawing/2014/main" id="{957BD856-ADD2-41A8-AF5C-966ED57F7C15}"/>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636ACE9E-771C-42D5-83D4-0A78C91A55E6}"/>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361340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B428A-A278-494C-B9B8-4F8938359071}"/>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498096AF-7E2C-42A2-8B42-6D8C171845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BAFF4CFF-32FA-4B08-A1FE-544EC661ECFA}"/>
              </a:ext>
            </a:extLst>
          </p:cNvPr>
          <p:cNvSpPr>
            <a:spLocks noGrp="1"/>
          </p:cNvSpPr>
          <p:nvPr>
            <p:ph type="dt" sz="half" idx="10"/>
          </p:nvPr>
        </p:nvSpPr>
        <p:spPr/>
        <p:txBody>
          <a:bodyPr/>
          <a:lstStyle/>
          <a:p>
            <a:fld id="{156DFC33-EEFC-414F-88A0-396BF8B2AF71}" type="datetimeFigureOut">
              <a:rPr lang="nl-BE" smtClean="0"/>
              <a:t>24/08/2022</a:t>
            </a:fld>
            <a:endParaRPr lang="nl-BE"/>
          </a:p>
        </p:txBody>
      </p:sp>
      <p:sp>
        <p:nvSpPr>
          <p:cNvPr id="5" name="Footer Placeholder 4">
            <a:extLst>
              <a:ext uri="{FF2B5EF4-FFF2-40B4-BE49-F238E27FC236}">
                <a16:creationId xmlns:a16="http://schemas.microsoft.com/office/drawing/2014/main" id="{F35E4ADB-7B4F-42BF-949C-A1DBF5899D94}"/>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125BEC85-6C79-489B-899F-BB36365C9E9D}"/>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758033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BB60-8A47-4E86-9D34-C4A234E757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BE"/>
          </a:p>
        </p:txBody>
      </p:sp>
      <p:sp>
        <p:nvSpPr>
          <p:cNvPr id="3" name="Text Placeholder 2">
            <a:extLst>
              <a:ext uri="{FF2B5EF4-FFF2-40B4-BE49-F238E27FC236}">
                <a16:creationId xmlns:a16="http://schemas.microsoft.com/office/drawing/2014/main" id="{2FBA51E6-4F8C-4EA6-A287-11265B2278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C722DB-3117-4254-A7AA-8C7B3DDB9971}"/>
              </a:ext>
            </a:extLst>
          </p:cNvPr>
          <p:cNvSpPr>
            <a:spLocks noGrp="1"/>
          </p:cNvSpPr>
          <p:nvPr>
            <p:ph type="dt" sz="half" idx="10"/>
          </p:nvPr>
        </p:nvSpPr>
        <p:spPr/>
        <p:txBody>
          <a:bodyPr/>
          <a:lstStyle/>
          <a:p>
            <a:fld id="{156DFC33-EEFC-414F-88A0-396BF8B2AF71}" type="datetimeFigureOut">
              <a:rPr lang="nl-BE" smtClean="0"/>
              <a:t>24/08/2022</a:t>
            </a:fld>
            <a:endParaRPr lang="nl-BE"/>
          </a:p>
        </p:txBody>
      </p:sp>
      <p:sp>
        <p:nvSpPr>
          <p:cNvPr id="5" name="Footer Placeholder 4">
            <a:extLst>
              <a:ext uri="{FF2B5EF4-FFF2-40B4-BE49-F238E27FC236}">
                <a16:creationId xmlns:a16="http://schemas.microsoft.com/office/drawing/2014/main" id="{D9F08D5C-0814-4907-A235-51E8FA7CEFCC}"/>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2BDFFE8C-A6A4-4431-9E21-F7A4C571D86A}"/>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261169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5B308-A9EE-4F62-BCE0-585009C7C0E4}"/>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9782ADE6-679F-4E7E-B11E-964D0E9C5F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a:extLst>
              <a:ext uri="{FF2B5EF4-FFF2-40B4-BE49-F238E27FC236}">
                <a16:creationId xmlns:a16="http://schemas.microsoft.com/office/drawing/2014/main" id="{9C333D50-D600-4255-897E-297A0A96D8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a:extLst>
              <a:ext uri="{FF2B5EF4-FFF2-40B4-BE49-F238E27FC236}">
                <a16:creationId xmlns:a16="http://schemas.microsoft.com/office/drawing/2014/main" id="{D9D8C086-050A-4073-8706-B7349D0140C0}"/>
              </a:ext>
            </a:extLst>
          </p:cNvPr>
          <p:cNvSpPr>
            <a:spLocks noGrp="1"/>
          </p:cNvSpPr>
          <p:nvPr>
            <p:ph type="dt" sz="half" idx="10"/>
          </p:nvPr>
        </p:nvSpPr>
        <p:spPr/>
        <p:txBody>
          <a:bodyPr/>
          <a:lstStyle/>
          <a:p>
            <a:fld id="{156DFC33-EEFC-414F-88A0-396BF8B2AF71}" type="datetimeFigureOut">
              <a:rPr lang="nl-BE" smtClean="0"/>
              <a:t>24/08/2022</a:t>
            </a:fld>
            <a:endParaRPr lang="nl-BE"/>
          </a:p>
        </p:txBody>
      </p:sp>
      <p:sp>
        <p:nvSpPr>
          <p:cNvPr id="6" name="Footer Placeholder 5">
            <a:extLst>
              <a:ext uri="{FF2B5EF4-FFF2-40B4-BE49-F238E27FC236}">
                <a16:creationId xmlns:a16="http://schemas.microsoft.com/office/drawing/2014/main" id="{E63B34E8-BFBC-4DAB-82AA-E62A7DC91B5F}"/>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98FC7A55-76E0-4BCD-9758-4554B5A6D227}"/>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1337313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5B8F2-D3B9-4298-BA97-A4AB46032879}"/>
              </a:ext>
            </a:extLst>
          </p:cNvPr>
          <p:cNvSpPr>
            <a:spLocks noGrp="1"/>
          </p:cNvSpPr>
          <p:nvPr>
            <p:ph type="title"/>
          </p:nvPr>
        </p:nvSpPr>
        <p:spPr>
          <a:xfrm>
            <a:off x="839788" y="365125"/>
            <a:ext cx="10515600" cy="1325563"/>
          </a:xfrm>
        </p:spPr>
        <p:txBody>
          <a:bodyPr/>
          <a:lstStyle/>
          <a:p>
            <a:r>
              <a:rPr lang="en-US"/>
              <a:t>Click to edit Master title style</a:t>
            </a:r>
            <a:endParaRPr lang="nl-BE"/>
          </a:p>
        </p:txBody>
      </p:sp>
      <p:sp>
        <p:nvSpPr>
          <p:cNvPr id="3" name="Text Placeholder 2">
            <a:extLst>
              <a:ext uri="{FF2B5EF4-FFF2-40B4-BE49-F238E27FC236}">
                <a16:creationId xmlns:a16="http://schemas.microsoft.com/office/drawing/2014/main" id="{06EE0460-8B32-4D44-9456-D56FCA3A1B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76844B-B65E-4992-9115-FD0A9E8F6F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Text Placeholder 4">
            <a:extLst>
              <a:ext uri="{FF2B5EF4-FFF2-40B4-BE49-F238E27FC236}">
                <a16:creationId xmlns:a16="http://schemas.microsoft.com/office/drawing/2014/main" id="{FB1638EB-920E-4E22-9A15-94A294E1FA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2D6AF6-525E-4394-B31B-22A024B63F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a:extLst>
              <a:ext uri="{FF2B5EF4-FFF2-40B4-BE49-F238E27FC236}">
                <a16:creationId xmlns:a16="http://schemas.microsoft.com/office/drawing/2014/main" id="{03FB80F4-9A76-43DC-AA3F-FD27C0AC43B0}"/>
              </a:ext>
            </a:extLst>
          </p:cNvPr>
          <p:cNvSpPr>
            <a:spLocks noGrp="1"/>
          </p:cNvSpPr>
          <p:nvPr>
            <p:ph type="dt" sz="half" idx="10"/>
          </p:nvPr>
        </p:nvSpPr>
        <p:spPr/>
        <p:txBody>
          <a:bodyPr/>
          <a:lstStyle/>
          <a:p>
            <a:fld id="{156DFC33-EEFC-414F-88A0-396BF8B2AF71}" type="datetimeFigureOut">
              <a:rPr lang="nl-BE" smtClean="0"/>
              <a:t>24/08/2022</a:t>
            </a:fld>
            <a:endParaRPr lang="nl-BE"/>
          </a:p>
        </p:txBody>
      </p:sp>
      <p:sp>
        <p:nvSpPr>
          <p:cNvPr id="8" name="Footer Placeholder 7">
            <a:extLst>
              <a:ext uri="{FF2B5EF4-FFF2-40B4-BE49-F238E27FC236}">
                <a16:creationId xmlns:a16="http://schemas.microsoft.com/office/drawing/2014/main" id="{09C6DE8C-58F1-4999-A4FB-0C5FFFCE2452}"/>
              </a:ext>
            </a:extLst>
          </p:cNvPr>
          <p:cNvSpPr>
            <a:spLocks noGrp="1"/>
          </p:cNvSpPr>
          <p:nvPr>
            <p:ph type="ftr" sz="quarter" idx="11"/>
          </p:nvPr>
        </p:nvSpPr>
        <p:spPr/>
        <p:txBody>
          <a:bodyPr/>
          <a:lstStyle/>
          <a:p>
            <a:endParaRPr lang="nl-BE"/>
          </a:p>
        </p:txBody>
      </p:sp>
      <p:sp>
        <p:nvSpPr>
          <p:cNvPr id="9" name="Slide Number Placeholder 8">
            <a:extLst>
              <a:ext uri="{FF2B5EF4-FFF2-40B4-BE49-F238E27FC236}">
                <a16:creationId xmlns:a16="http://schemas.microsoft.com/office/drawing/2014/main" id="{1BB425BE-AB62-4040-9B65-AFBDFBC59474}"/>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3272661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AC6F9-33B2-430E-9FFE-4C6E9FD094AF}"/>
              </a:ext>
            </a:extLst>
          </p:cNvPr>
          <p:cNvSpPr>
            <a:spLocks noGrp="1"/>
          </p:cNvSpPr>
          <p:nvPr>
            <p:ph type="title"/>
          </p:nvPr>
        </p:nvSpPr>
        <p:spPr/>
        <p:txBody>
          <a:bodyPr/>
          <a:lstStyle/>
          <a:p>
            <a:r>
              <a:rPr lang="en-US"/>
              <a:t>Click to edit Master title style</a:t>
            </a:r>
            <a:endParaRPr lang="nl-BE"/>
          </a:p>
        </p:txBody>
      </p:sp>
      <p:sp>
        <p:nvSpPr>
          <p:cNvPr id="3" name="Date Placeholder 2">
            <a:extLst>
              <a:ext uri="{FF2B5EF4-FFF2-40B4-BE49-F238E27FC236}">
                <a16:creationId xmlns:a16="http://schemas.microsoft.com/office/drawing/2014/main" id="{E1603A47-F779-4F76-B960-F72F91ACC65C}"/>
              </a:ext>
            </a:extLst>
          </p:cNvPr>
          <p:cNvSpPr>
            <a:spLocks noGrp="1"/>
          </p:cNvSpPr>
          <p:nvPr>
            <p:ph type="dt" sz="half" idx="10"/>
          </p:nvPr>
        </p:nvSpPr>
        <p:spPr/>
        <p:txBody>
          <a:bodyPr/>
          <a:lstStyle/>
          <a:p>
            <a:fld id="{156DFC33-EEFC-414F-88A0-396BF8B2AF71}" type="datetimeFigureOut">
              <a:rPr lang="nl-BE" smtClean="0"/>
              <a:t>24/08/2022</a:t>
            </a:fld>
            <a:endParaRPr lang="nl-BE"/>
          </a:p>
        </p:txBody>
      </p:sp>
      <p:sp>
        <p:nvSpPr>
          <p:cNvPr id="4" name="Footer Placeholder 3">
            <a:extLst>
              <a:ext uri="{FF2B5EF4-FFF2-40B4-BE49-F238E27FC236}">
                <a16:creationId xmlns:a16="http://schemas.microsoft.com/office/drawing/2014/main" id="{46A90A84-FD25-4A42-A723-35F8B178916F}"/>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160D6084-B5BE-48A0-A720-B51949677D85}"/>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1571988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5A1A80-297A-44B4-B694-3D3F8B9B6429}"/>
              </a:ext>
            </a:extLst>
          </p:cNvPr>
          <p:cNvSpPr>
            <a:spLocks noGrp="1"/>
          </p:cNvSpPr>
          <p:nvPr>
            <p:ph type="dt" sz="half" idx="10"/>
          </p:nvPr>
        </p:nvSpPr>
        <p:spPr/>
        <p:txBody>
          <a:bodyPr/>
          <a:lstStyle/>
          <a:p>
            <a:fld id="{156DFC33-EEFC-414F-88A0-396BF8B2AF71}" type="datetimeFigureOut">
              <a:rPr lang="nl-BE" smtClean="0"/>
              <a:t>24/08/2022</a:t>
            </a:fld>
            <a:endParaRPr lang="nl-BE"/>
          </a:p>
        </p:txBody>
      </p:sp>
      <p:sp>
        <p:nvSpPr>
          <p:cNvPr id="3" name="Footer Placeholder 2">
            <a:extLst>
              <a:ext uri="{FF2B5EF4-FFF2-40B4-BE49-F238E27FC236}">
                <a16:creationId xmlns:a16="http://schemas.microsoft.com/office/drawing/2014/main" id="{F7D5E55D-5789-4596-8AB8-A6A18698A5EB}"/>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9117A0E7-01AF-4780-AC4A-2ABCA3CE9127}"/>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2940983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8112-454D-48AA-9FA4-531C1DA06D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Content Placeholder 2">
            <a:extLst>
              <a:ext uri="{FF2B5EF4-FFF2-40B4-BE49-F238E27FC236}">
                <a16:creationId xmlns:a16="http://schemas.microsoft.com/office/drawing/2014/main" id="{06633D83-5223-490A-B1AC-24AE96F513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a:extLst>
              <a:ext uri="{FF2B5EF4-FFF2-40B4-BE49-F238E27FC236}">
                <a16:creationId xmlns:a16="http://schemas.microsoft.com/office/drawing/2014/main" id="{4EBE1A27-0EC3-42D9-B7BE-A111B82D1D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FE815B-D11D-43D9-A3B3-3B1815BF77C8}"/>
              </a:ext>
            </a:extLst>
          </p:cNvPr>
          <p:cNvSpPr>
            <a:spLocks noGrp="1"/>
          </p:cNvSpPr>
          <p:nvPr>
            <p:ph type="dt" sz="half" idx="10"/>
          </p:nvPr>
        </p:nvSpPr>
        <p:spPr/>
        <p:txBody>
          <a:bodyPr/>
          <a:lstStyle/>
          <a:p>
            <a:fld id="{156DFC33-EEFC-414F-88A0-396BF8B2AF71}" type="datetimeFigureOut">
              <a:rPr lang="nl-BE" smtClean="0"/>
              <a:t>24/08/2022</a:t>
            </a:fld>
            <a:endParaRPr lang="nl-BE"/>
          </a:p>
        </p:txBody>
      </p:sp>
      <p:sp>
        <p:nvSpPr>
          <p:cNvPr id="6" name="Footer Placeholder 5">
            <a:extLst>
              <a:ext uri="{FF2B5EF4-FFF2-40B4-BE49-F238E27FC236}">
                <a16:creationId xmlns:a16="http://schemas.microsoft.com/office/drawing/2014/main" id="{DF2BFC8F-3C00-4E02-B8A5-A296C4EF5CB1}"/>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98A0BC84-B2DC-4810-916C-9B77EC5BABD6}"/>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2296894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68D5F-5C39-4731-8717-F4E5F9B6A5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Picture Placeholder 2">
            <a:extLst>
              <a:ext uri="{FF2B5EF4-FFF2-40B4-BE49-F238E27FC236}">
                <a16:creationId xmlns:a16="http://schemas.microsoft.com/office/drawing/2014/main" id="{77CB8954-E433-42B3-97E0-3962002BC2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BE"/>
          </a:p>
        </p:txBody>
      </p:sp>
      <p:sp>
        <p:nvSpPr>
          <p:cNvPr id="4" name="Text Placeholder 3">
            <a:extLst>
              <a:ext uri="{FF2B5EF4-FFF2-40B4-BE49-F238E27FC236}">
                <a16:creationId xmlns:a16="http://schemas.microsoft.com/office/drawing/2014/main" id="{554ADEA9-95D6-482A-962C-E377BACA02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FDFC51-E6CD-49B0-9F5E-D3689CC09781}"/>
              </a:ext>
            </a:extLst>
          </p:cNvPr>
          <p:cNvSpPr>
            <a:spLocks noGrp="1"/>
          </p:cNvSpPr>
          <p:nvPr>
            <p:ph type="dt" sz="half" idx="10"/>
          </p:nvPr>
        </p:nvSpPr>
        <p:spPr/>
        <p:txBody>
          <a:bodyPr/>
          <a:lstStyle/>
          <a:p>
            <a:fld id="{156DFC33-EEFC-414F-88A0-396BF8B2AF71}" type="datetimeFigureOut">
              <a:rPr lang="nl-BE" smtClean="0"/>
              <a:t>24/08/2022</a:t>
            </a:fld>
            <a:endParaRPr lang="nl-BE"/>
          </a:p>
        </p:txBody>
      </p:sp>
      <p:sp>
        <p:nvSpPr>
          <p:cNvPr id="6" name="Footer Placeholder 5">
            <a:extLst>
              <a:ext uri="{FF2B5EF4-FFF2-40B4-BE49-F238E27FC236}">
                <a16:creationId xmlns:a16="http://schemas.microsoft.com/office/drawing/2014/main" id="{18E49F53-CBEF-460A-B442-BA9F3AAA33A9}"/>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00981255-D4DA-43BC-9B9E-7B89F25470F5}"/>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325892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E9780-917E-4636-BE3C-ADD721FDDD41}"/>
              </a:ext>
            </a:extLst>
          </p:cNvPr>
          <p:cNvSpPr>
            <a:spLocks noGrp="1"/>
          </p:cNvSpPr>
          <p:nvPr>
            <p:ph type="title"/>
          </p:nvPr>
        </p:nvSpPr>
        <p:spPr/>
        <p:txBody>
          <a:bodyPr/>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CC7C0B05-1B06-4692-97E6-59A89184C7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4600598B-3B0A-4066-9615-DE145A30D386}"/>
              </a:ext>
            </a:extLst>
          </p:cNvPr>
          <p:cNvSpPr>
            <a:spLocks noGrp="1"/>
          </p:cNvSpPr>
          <p:nvPr>
            <p:ph type="dt" sz="half" idx="10"/>
          </p:nvPr>
        </p:nvSpPr>
        <p:spPr/>
        <p:txBody>
          <a:bodyPr/>
          <a:lstStyle/>
          <a:p>
            <a:fld id="{156DFC33-EEFC-414F-88A0-396BF8B2AF71}" type="datetimeFigureOut">
              <a:rPr lang="nl-BE" smtClean="0"/>
              <a:t>24/08/2022</a:t>
            </a:fld>
            <a:endParaRPr lang="nl-BE"/>
          </a:p>
        </p:txBody>
      </p:sp>
      <p:sp>
        <p:nvSpPr>
          <p:cNvPr id="5" name="Footer Placeholder 4">
            <a:extLst>
              <a:ext uri="{FF2B5EF4-FFF2-40B4-BE49-F238E27FC236}">
                <a16:creationId xmlns:a16="http://schemas.microsoft.com/office/drawing/2014/main" id="{5C7738BA-31A7-41A5-8EFA-83622BD2FF69}"/>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205B0E5F-51B8-4EAC-9778-ED5062698890}"/>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3997764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D8412-6658-4244-A6EA-54D871B80C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A8CB2288-6D14-4B89-91DC-FD2AB6F95B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EDF3B876-0903-4AEB-8D5A-DE61CDDBEF21}"/>
              </a:ext>
            </a:extLst>
          </p:cNvPr>
          <p:cNvSpPr>
            <a:spLocks noGrp="1"/>
          </p:cNvSpPr>
          <p:nvPr>
            <p:ph type="dt" sz="half" idx="10"/>
          </p:nvPr>
        </p:nvSpPr>
        <p:spPr/>
        <p:txBody>
          <a:bodyPr/>
          <a:lstStyle/>
          <a:p>
            <a:fld id="{156DFC33-EEFC-414F-88A0-396BF8B2AF71}" type="datetimeFigureOut">
              <a:rPr lang="nl-BE" smtClean="0"/>
              <a:t>24/08/2022</a:t>
            </a:fld>
            <a:endParaRPr lang="nl-BE"/>
          </a:p>
        </p:txBody>
      </p:sp>
      <p:sp>
        <p:nvSpPr>
          <p:cNvPr id="5" name="Footer Placeholder 4">
            <a:extLst>
              <a:ext uri="{FF2B5EF4-FFF2-40B4-BE49-F238E27FC236}">
                <a16:creationId xmlns:a16="http://schemas.microsoft.com/office/drawing/2014/main" id="{74E1B707-DB4C-4646-84EE-3B24DA31BF60}"/>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7D510BE2-311A-4107-91C3-72B7F559C1E7}"/>
              </a:ext>
            </a:extLst>
          </p:cNvPr>
          <p:cNvSpPr>
            <a:spLocks noGrp="1"/>
          </p:cNvSpPr>
          <p:nvPr>
            <p:ph type="sldNum" sz="quarter" idx="12"/>
          </p:nvPr>
        </p:nvSpPr>
        <p:spPr/>
        <p:txBody>
          <a:bodyPr/>
          <a:lstStyle/>
          <a:p>
            <a:fld id="{C504BE03-6DE8-40EC-A788-5A94188D22E7}" type="slidenum">
              <a:rPr lang="nl-BE" smtClean="0"/>
              <a:t>‹#›</a:t>
            </a:fld>
            <a:endParaRPr lang="nl-BE"/>
          </a:p>
        </p:txBody>
      </p:sp>
    </p:spTree>
    <p:extLst>
      <p:ext uri="{BB962C8B-B14F-4D97-AF65-F5344CB8AC3E}">
        <p14:creationId xmlns:p14="http://schemas.microsoft.com/office/powerpoint/2010/main" val="3081416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tart Presentatie">
  <p:cSld name="Start Presentatie">
    <p:spTree>
      <p:nvGrpSpPr>
        <p:cNvPr id="1" name="Shape 112"/>
        <p:cNvGrpSpPr/>
        <p:nvPr/>
      </p:nvGrpSpPr>
      <p:grpSpPr>
        <a:xfrm>
          <a:off x="0" y="0"/>
          <a:ext cx="0" cy="0"/>
          <a:chOff x="0" y="0"/>
          <a:chExt cx="0" cy="0"/>
        </a:xfrm>
      </p:grpSpPr>
      <p:pic>
        <p:nvPicPr>
          <p:cNvPr id="113" name="Google Shape;113;p20"/>
          <p:cNvPicPr preferRelativeResize="0"/>
          <p:nvPr/>
        </p:nvPicPr>
        <p:blipFill rotWithShape="1">
          <a:blip r:embed="rId2">
            <a:alphaModFix/>
          </a:blip>
          <a:srcRect l="1" t="29212" r="33333" b="19011"/>
          <a:stretch/>
        </p:blipFill>
        <p:spPr>
          <a:xfrm>
            <a:off x="6096000" y="0"/>
            <a:ext cx="6096000" cy="2663107"/>
          </a:xfrm>
          <a:prstGeom prst="rect">
            <a:avLst/>
          </a:prstGeom>
          <a:pattFill prst="pct50">
            <a:fgClr>
              <a:srgbClr val="FFB28B"/>
            </a:fgClr>
            <a:bgClr>
              <a:schemeClr val="bg1"/>
            </a:bgClr>
          </a:pattFill>
          <a:ln>
            <a:noFill/>
          </a:ln>
        </p:spPr>
      </p:pic>
      <p:sp>
        <p:nvSpPr>
          <p:cNvPr id="114" name="Google Shape;114;p20"/>
          <p:cNvSpPr txBox="1">
            <a:spLocks noGrp="1"/>
          </p:cNvSpPr>
          <p:nvPr>
            <p:ph type="title"/>
          </p:nvPr>
        </p:nvSpPr>
        <p:spPr>
          <a:xfrm>
            <a:off x="2590799" y="769620"/>
            <a:ext cx="9169012" cy="640429"/>
          </a:xfrm>
          <a:prstGeom prst="rect">
            <a:avLst/>
          </a:prstGeom>
          <a:noFill/>
          <a:ln>
            <a:noFill/>
          </a:ln>
        </p:spPr>
        <p:txBody>
          <a:bodyPr spcFirstLastPara="1" wrap="square" lIns="0" tIns="34275" rIns="0" bIns="34275" anchor="t" anchorCtr="0">
            <a:noAutofit/>
          </a:bodyPr>
          <a:lstStyle>
            <a:lvl1pPr lvl="0" algn="l">
              <a:lnSpc>
                <a:spcPct val="90000"/>
              </a:lnSpc>
              <a:spcBef>
                <a:spcPts val="0"/>
              </a:spcBef>
              <a:spcAft>
                <a:spcPts val="0"/>
              </a:spcAft>
              <a:buClr>
                <a:schemeClr val="dk1"/>
              </a:buClr>
              <a:buSzPts val="2700"/>
              <a:buFont typeface="Quattrocento Sans"/>
              <a:buNone/>
              <a:defRPr sz="3600">
                <a:solidFill>
                  <a:schemeClr val="dk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r>
              <a:rPr lang="en-US"/>
              <a:t>Click to edit Master title style</a:t>
            </a:r>
            <a:endParaRPr/>
          </a:p>
        </p:txBody>
      </p:sp>
      <p:sp>
        <p:nvSpPr>
          <p:cNvPr id="115" name="Google Shape;115;p20"/>
          <p:cNvSpPr/>
          <p:nvPr/>
        </p:nvSpPr>
        <p:spPr>
          <a:xfrm>
            <a:off x="1762611" y="1137829"/>
            <a:ext cx="432000" cy="72000"/>
          </a:xfrm>
          <a:prstGeom prst="rect">
            <a:avLst/>
          </a:prstGeom>
          <a:solidFill>
            <a:schemeClr val="dk1"/>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Quattrocento Sans"/>
              <a:ea typeface="Quattrocento Sans"/>
              <a:cs typeface="Quattrocento Sans"/>
              <a:sym typeface="Quattrocento Sans"/>
            </a:endParaRPr>
          </a:p>
        </p:txBody>
      </p:sp>
      <p:grpSp>
        <p:nvGrpSpPr>
          <p:cNvPr id="116" name="Google Shape;116;p20"/>
          <p:cNvGrpSpPr/>
          <p:nvPr/>
        </p:nvGrpSpPr>
        <p:grpSpPr>
          <a:xfrm>
            <a:off x="12191998" y="2"/>
            <a:ext cx="3593091" cy="6857999"/>
            <a:chOff x="12220433" y="1"/>
            <a:chExt cx="3593091" cy="6857999"/>
          </a:xfrm>
        </p:grpSpPr>
        <p:sp>
          <p:nvSpPr>
            <p:cNvPr id="117" name="Google Shape;117;p20"/>
            <p:cNvSpPr/>
            <p:nvPr/>
          </p:nvSpPr>
          <p:spPr>
            <a:xfrm>
              <a:off x="12220433" y="1"/>
              <a:ext cx="3593091" cy="6857999"/>
            </a:xfrm>
            <a:prstGeom prst="rect">
              <a:avLst/>
            </a:prstGeom>
            <a:noFill/>
            <a:ln>
              <a:noFill/>
            </a:ln>
          </p:spPr>
          <p:txBody>
            <a:bodyPr spcFirstLastPara="1" wrap="square" lIns="0" tIns="108000" rIns="0" bIns="108000" anchor="t" anchorCtr="0">
              <a:noAutofit/>
            </a:bodyPr>
            <a:lstStyle/>
            <a:p>
              <a:pPr marL="0" marR="0" lvl="0" indent="0" algn="ctr" rtl="0">
                <a:lnSpc>
                  <a:spcPct val="90000"/>
                </a:lnSpc>
                <a:spcBef>
                  <a:spcPts val="0"/>
                </a:spcBef>
                <a:spcAft>
                  <a:spcPts val="0"/>
                </a:spcAft>
                <a:buNone/>
              </a:pPr>
              <a:r>
                <a:rPr lang="nl" sz="1333" b="1" i="0" u="none" strike="noStrike" cap="none">
                  <a:solidFill>
                    <a:schemeClr val="dk1"/>
                  </a:solidFill>
                  <a:latin typeface="Quattrocento Sans"/>
                  <a:ea typeface="Quattrocento Sans"/>
                  <a:cs typeface="Quattrocento Sans"/>
                  <a:sym typeface="Quattrocento Sans"/>
                </a:rPr>
                <a:t>AFBEELDING INVOEGEN/OPMAKEN</a:t>
              </a:r>
              <a:endParaRPr sz="1467"/>
            </a:p>
          </p:txBody>
        </p:sp>
        <p:sp>
          <p:nvSpPr>
            <p:cNvPr id="118" name="Google Shape;118;p20"/>
            <p:cNvSpPr/>
            <p:nvPr/>
          </p:nvSpPr>
          <p:spPr>
            <a:xfrm>
              <a:off x="12403012" y="535256"/>
              <a:ext cx="180000" cy="180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lt1"/>
                </a:buClr>
                <a:buSzPts val="800"/>
                <a:buFont typeface="Quattrocento Sans"/>
                <a:buNone/>
              </a:pPr>
              <a:r>
                <a:rPr lang="nl" sz="1067" b="1" i="0" u="none" strike="noStrike" cap="none">
                  <a:solidFill>
                    <a:schemeClr val="lt1"/>
                  </a:solidFill>
                  <a:latin typeface="Quattrocento Sans"/>
                  <a:ea typeface="Quattrocento Sans"/>
                  <a:cs typeface="Quattrocento Sans"/>
                  <a:sym typeface="Quattrocento Sans"/>
                </a:rPr>
                <a:t>1</a:t>
              </a:r>
              <a:endParaRPr sz="1467"/>
            </a:p>
          </p:txBody>
        </p:sp>
        <p:sp>
          <p:nvSpPr>
            <p:cNvPr id="119" name="Google Shape;119;p20"/>
            <p:cNvSpPr/>
            <p:nvPr/>
          </p:nvSpPr>
          <p:spPr>
            <a:xfrm>
              <a:off x="12687184" y="535256"/>
              <a:ext cx="3126340" cy="65802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800"/>
                <a:buFont typeface="Quattrocento Sans"/>
                <a:buNone/>
              </a:pPr>
              <a:r>
                <a:rPr lang="nl" sz="1067" b="0" i="0" u="none" strike="noStrike" cap="none">
                  <a:solidFill>
                    <a:schemeClr val="dk1"/>
                  </a:solidFill>
                  <a:latin typeface="Quattrocento Sans"/>
                  <a:ea typeface="Quattrocento Sans"/>
                  <a:cs typeface="Quattrocento Sans"/>
                  <a:sym typeface="Quattrocento Sans"/>
                </a:rPr>
                <a:t>Wanneer nodig, verwijder de bestaande afbeelding d.m.v. de </a:t>
              </a:r>
              <a:r>
                <a:rPr lang="nl" sz="1067" b="1" i="0" u="none" strike="noStrike" cap="none">
                  <a:solidFill>
                    <a:schemeClr val="dk1"/>
                  </a:solidFill>
                  <a:latin typeface="Quattrocento Sans"/>
                  <a:ea typeface="Quattrocento Sans"/>
                  <a:cs typeface="Quattrocento Sans"/>
                  <a:sym typeface="Quattrocento Sans"/>
                </a:rPr>
                <a:t>‘Backspace toets’</a:t>
              </a:r>
              <a:r>
                <a:rPr lang="nl" sz="1067" b="0" i="0" u="none" strike="noStrike" cap="none">
                  <a:solidFill>
                    <a:schemeClr val="dk1"/>
                  </a:solidFill>
                  <a:latin typeface="Quattrocento Sans"/>
                  <a:ea typeface="Quattrocento Sans"/>
                  <a:cs typeface="Quattrocento Sans"/>
                  <a:sym typeface="Quattrocento Sans"/>
                </a:rPr>
                <a:t>. Klik op het pictogram om een nieuwe afbeelding in te voegen </a:t>
              </a:r>
              <a:r>
                <a:rPr lang="nl" sz="1067" b="0" i="1" u="none" strike="noStrike" cap="none">
                  <a:solidFill>
                    <a:schemeClr val="dk1"/>
                  </a:solidFill>
                  <a:latin typeface="Quattrocento Sans"/>
                  <a:ea typeface="Quattrocento Sans"/>
                  <a:cs typeface="Quattrocento Sans"/>
                  <a:sym typeface="Quattrocento Sans"/>
                </a:rPr>
                <a:t>(zie onderstaand vb)</a:t>
              </a:r>
              <a:r>
                <a:rPr lang="nl" sz="1067" b="0" i="0" u="none" strike="noStrike" cap="none">
                  <a:solidFill>
                    <a:schemeClr val="dk1"/>
                  </a:solidFill>
                  <a:latin typeface="Quattrocento Sans"/>
                  <a:ea typeface="Quattrocento Sans"/>
                  <a:cs typeface="Quattrocento Sans"/>
                  <a:sym typeface="Quattrocento Sans"/>
                </a:rPr>
                <a:t> of ga naar Invoegen &gt; Afbeeldingen.</a:t>
              </a:r>
              <a:endParaRPr sz="1467"/>
            </a:p>
          </p:txBody>
        </p:sp>
        <p:grpSp>
          <p:nvGrpSpPr>
            <p:cNvPr id="120" name="Google Shape;120;p20"/>
            <p:cNvGrpSpPr/>
            <p:nvPr/>
          </p:nvGrpSpPr>
          <p:grpSpPr>
            <a:xfrm>
              <a:off x="12673102" y="1209303"/>
              <a:ext cx="294789" cy="346676"/>
              <a:chOff x="14466489" y="1001522"/>
              <a:chExt cx="290627" cy="341782"/>
            </a:xfrm>
          </p:grpSpPr>
          <p:sp>
            <p:nvSpPr>
              <p:cNvPr id="121" name="Google Shape;121;p20"/>
              <p:cNvSpPr/>
              <p:nvPr/>
            </p:nvSpPr>
            <p:spPr>
              <a:xfrm>
                <a:off x="14466489" y="1001522"/>
                <a:ext cx="257935" cy="254168"/>
              </a:xfrm>
              <a:prstGeom prst="rect">
                <a:avLst/>
              </a:prstGeom>
              <a:solidFill>
                <a:schemeClr val="lt1"/>
              </a:solidFill>
              <a:ln w="12700" cap="flat" cmpd="sng">
                <a:solidFill>
                  <a:srgbClr val="818181"/>
                </a:solidFill>
                <a:prstDash val="solid"/>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endParaRPr sz="800" b="0" i="0" u="none" strike="noStrike" cap="none">
                  <a:solidFill>
                    <a:schemeClr val="dk1"/>
                  </a:solidFill>
                  <a:latin typeface="Quattrocento Sans"/>
                  <a:ea typeface="Quattrocento Sans"/>
                  <a:cs typeface="Quattrocento Sans"/>
                  <a:sym typeface="Quattrocento Sans"/>
                </a:endParaRPr>
              </a:p>
            </p:txBody>
          </p:sp>
          <p:sp>
            <p:nvSpPr>
              <p:cNvPr id="122" name="Google Shape;122;p20"/>
              <p:cNvSpPr/>
              <p:nvPr/>
            </p:nvSpPr>
            <p:spPr>
              <a:xfrm>
                <a:off x="14623626" y="1033630"/>
                <a:ext cx="71169" cy="71169"/>
              </a:xfrm>
              <a:prstGeom prst="ellipse">
                <a:avLst/>
              </a:prstGeom>
              <a:solidFill>
                <a:srgbClr val="F1D8A5"/>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b="1" i="0" u="none" strike="noStrike" cap="none">
                  <a:solidFill>
                    <a:schemeClr val="dk1"/>
                  </a:solidFill>
                  <a:latin typeface="Quattrocento Sans"/>
                  <a:ea typeface="Quattrocento Sans"/>
                  <a:cs typeface="Quattrocento Sans"/>
                  <a:sym typeface="Quattrocento Sans"/>
                </a:endParaRPr>
              </a:p>
            </p:txBody>
          </p:sp>
          <p:sp>
            <p:nvSpPr>
              <p:cNvPr id="123" name="Google Shape;123;p20"/>
              <p:cNvSpPr/>
              <p:nvPr/>
            </p:nvSpPr>
            <p:spPr>
              <a:xfrm rot="2700000">
                <a:off x="14498877" y="1157846"/>
                <a:ext cx="168558" cy="147459"/>
              </a:xfrm>
              <a:custGeom>
                <a:avLst/>
                <a:gdLst/>
                <a:ahLst/>
                <a:cxnLst/>
                <a:rect l="l" t="t" r="r" b="b"/>
                <a:pathLst>
                  <a:path w="168558" h="147459" extrusionOk="0">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800" b="1" i="0" u="none" strike="noStrike" cap="none">
                  <a:solidFill>
                    <a:schemeClr val="dk1"/>
                  </a:solidFill>
                  <a:latin typeface="Quattrocento Sans"/>
                  <a:ea typeface="Quattrocento Sans"/>
                  <a:cs typeface="Quattrocento Sans"/>
                  <a:sym typeface="Quattrocento Sans"/>
                </a:endParaRPr>
              </a:p>
            </p:txBody>
          </p:sp>
          <p:sp>
            <p:nvSpPr>
              <p:cNvPr id="124" name="Google Shape;124;p20"/>
              <p:cNvSpPr/>
              <p:nvPr/>
            </p:nvSpPr>
            <p:spPr>
              <a:xfrm>
                <a:off x="14601150" y="1145314"/>
                <a:ext cx="155966" cy="116816"/>
              </a:xfrm>
              <a:prstGeom prst="roundRect">
                <a:avLst>
                  <a:gd name="adj" fmla="val 16667"/>
                </a:avLst>
              </a:prstGeom>
              <a:solidFill>
                <a:schemeClr val="lt1"/>
              </a:solidFill>
              <a:ln w="19050" cap="flat" cmpd="sng">
                <a:solidFill>
                  <a:srgbClr val="8AADD0"/>
                </a:solidFill>
                <a:prstDash val="solid"/>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endParaRPr sz="800" b="0" i="0" u="none" strike="noStrike" cap="none">
                  <a:solidFill>
                    <a:schemeClr val="dk1"/>
                  </a:solidFill>
                  <a:latin typeface="Quattrocento Sans"/>
                  <a:ea typeface="Quattrocento Sans"/>
                  <a:cs typeface="Quattrocento Sans"/>
                  <a:sym typeface="Quattrocento Sans"/>
                </a:endParaRPr>
              </a:p>
            </p:txBody>
          </p:sp>
          <p:cxnSp>
            <p:nvCxnSpPr>
              <p:cNvPr id="125" name="Google Shape;125;p20"/>
              <p:cNvCxnSpPr/>
              <p:nvPr/>
            </p:nvCxnSpPr>
            <p:spPr>
              <a:xfrm>
                <a:off x="14637490" y="1308665"/>
                <a:ext cx="83286" cy="0"/>
              </a:xfrm>
              <a:prstGeom prst="straightConnector1">
                <a:avLst/>
              </a:prstGeom>
              <a:solidFill>
                <a:schemeClr val="lt1"/>
              </a:solidFill>
              <a:ln w="19050" cap="flat" cmpd="sng">
                <a:solidFill>
                  <a:srgbClr val="8AADD0"/>
                </a:solidFill>
                <a:prstDash val="solid"/>
                <a:miter lim="800000"/>
                <a:headEnd type="none" w="sm" len="sm"/>
                <a:tailEnd type="none" w="sm" len="sm"/>
              </a:ln>
            </p:spPr>
          </p:cxnSp>
          <p:cxnSp>
            <p:nvCxnSpPr>
              <p:cNvPr id="126" name="Google Shape;126;p20"/>
              <p:cNvCxnSpPr>
                <a:stCxn id="124" idx="2"/>
              </p:cNvCxnSpPr>
              <p:nvPr/>
            </p:nvCxnSpPr>
            <p:spPr>
              <a:xfrm flipH="1">
                <a:off x="14678833" y="1262130"/>
                <a:ext cx="300" cy="43500"/>
              </a:xfrm>
              <a:prstGeom prst="straightConnector1">
                <a:avLst/>
              </a:prstGeom>
              <a:solidFill>
                <a:schemeClr val="lt1"/>
              </a:solidFill>
              <a:ln w="19050" cap="flat" cmpd="sng">
                <a:solidFill>
                  <a:srgbClr val="8AADD0"/>
                </a:solidFill>
                <a:prstDash val="solid"/>
                <a:miter lim="800000"/>
                <a:headEnd type="none" w="sm" len="sm"/>
                <a:tailEnd type="none" w="sm" len="sm"/>
              </a:ln>
            </p:spPr>
          </p:cxnSp>
        </p:grpSp>
        <p:sp>
          <p:nvSpPr>
            <p:cNvPr id="127" name="Google Shape;127;p20"/>
            <p:cNvSpPr/>
            <p:nvPr/>
          </p:nvSpPr>
          <p:spPr>
            <a:xfrm>
              <a:off x="12403012" y="1658126"/>
              <a:ext cx="180000" cy="180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lt1"/>
                </a:buClr>
                <a:buSzPts val="800"/>
                <a:buFont typeface="Quattrocento Sans"/>
                <a:buNone/>
              </a:pPr>
              <a:r>
                <a:rPr lang="nl" sz="1067" b="1" i="0" u="none" strike="noStrike" cap="none">
                  <a:solidFill>
                    <a:schemeClr val="lt1"/>
                  </a:solidFill>
                  <a:latin typeface="Quattrocento Sans"/>
                  <a:ea typeface="Quattrocento Sans"/>
                  <a:cs typeface="Quattrocento Sans"/>
                  <a:sym typeface="Quattrocento Sans"/>
                </a:rPr>
                <a:t>2</a:t>
              </a:r>
              <a:endParaRPr sz="1467"/>
            </a:p>
          </p:txBody>
        </p:sp>
        <p:sp>
          <p:nvSpPr>
            <p:cNvPr id="128" name="Google Shape;128;p20"/>
            <p:cNvSpPr/>
            <p:nvPr/>
          </p:nvSpPr>
          <p:spPr>
            <a:xfrm>
              <a:off x="12687184" y="1658127"/>
              <a:ext cx="2944682" cy="326338"/>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800"/>
                <a:buFont typeface="Quattrocento Sans"/>
                <a:buNone/>
              </a:pPr>
              <a:r>
                <a:rPr lang="nl" sz="1067" b="0" i="0" u="none" strike="noStrike" cap="none">
                  <a:solidFill>
                    <a:schemeClr val="dk1"/>
                  </a:solidFill>
                  <a:latin typeface="Quattrocento Sans"/>
                  <a:ea typeface="Quattrocento Sans"/>
                  <a:cs typeface="Quattrocento Sans"/>
                  <a:sym typeface="Quattrocento Sans"/>
                </a:rPr>
                <a:t>Selecteer de gewenste afbeelding</a:t>
              </a:r>
              <a:br>
                <a:rPr lang="nl" sz="1067" b="0" i="0" u="none" strike="noStrike" cap="none">
                  <a:solidFill>
                    <a:schemeClr val="dk1"/>
                  </a:solidFill>
                  <a:latin typeface="Quattrocento Sans"/>
                  <a:ea typeface="Quattrocento Sans"/>
                  <a:cs typeface="Quattrocento Sans"/>
                  <a:sym typeface="Quattrocento Sans"/>
                </a:rPr>
              </a:br>
              <a:r>
                <a:rPr lang="nl" sz="1067" b="0" i="0" u="none" strike="noStrike" cap="none">
                  <a:solidFill>
                    <a:schemeClr val="dk1"/>
                  </a:solidFill>
                  <a:latin typeface="Quattrocento Sans"/>
                  <a:ea typeface="Quattrocento Sans"/>
                  <a:cs typeface="Quattrocento Sans"/>
                  <a:sym typeface="Quattrocento Sans"/>
                </a:rPr>
                <a:t>en klik op </a:t>
              </a:r>
              <a:r>
                <a:rPr lang="nl" sz="1067" b="1" i="0" u="none" strike="noStrike" cap="none">
                  <a:solidFill>
                    <a:schemeClr val="dk1"/>
                  </a:solidFill>
                  <a:latin typeface="Quattrocento Sans"/>
                  <a:ea typeface="Quattrocento Sans"/>
                  <a:cs typeface="Quattrocento Sans"/>
                  <a:sym typeface="Quattrocento Sans"/>
                </a:rPr>
                <a:t>‘Invoegen’</a:t>
              </a:r>
              <a:r>
                <a:rPr lang="nl" sz="1067" b="0" i="0" u="none" strike="noStrike" cap="none">
                  <a:solidFill>
                    <a:schemeClr val="dk1"/>
                  </a:solidFill>
                  <a:latin typeface="Quattrocento Sans"/>
                  <a:ea typeface="Quattrocento Sans"/>
                  <a:cs typeface="Quattrocento Sans"/>
                  <a:sym typeface="Quattrocento Sans"/>
                </a:rPr>
                <a:t>.</a:t>
              </a:r>
              <a:endParaRPr sz="1467"/>
            </a:p>
          </p:txBody>
        </p:sp>
        <p:grpSp>
          <p:nvGrpSpPr>
            <p:cNvPr id="129" name="Google Shape;129;p20"/>
            <p:cNvGrpSpPr/>
            <p:nvPr/>
          </p:nvGrpSpPr>
          <p:grpSpPr>
            <a:xfrm>
              <a:off x="12695280" y="2092702"/>
              <a:ext cx="825500" cy="209550"/>
              <a:chOff x="13504624" y="2482850"/>
              <a:chExt cx="825500" cy="209550"/>
            </a:xfrm>
          </p:grpSpPr>
          <p:sp>
            <p:nvSpPr>
              <p:cNvPr id="130" name="Google Shape;130;p20"/>
              <p:cNvSpPr/>
              <p:nvPr/>
            </p:nvSpPr>
            <p:spPr>
              <a:xfrm>
                <a:off x="13504624" y="2482850"/>
                <a:ext cx="825500" cy="209550"/>
              </a:xfrm>
              <a:prstGeom prst="rect">
                <a:avLst/>
              </a:prstGeom>
              <a:solidFill>
                <a:srgbClr val="E5F1FB"/>
              </a:solidFill>
              <a:ln w="12700" cap="flat" cmpd="sng">
                <a:solidFill>
                  <a:srgbClr val="0B7ED9"/>
                </a:solidFill>
                <a:prstDash val="solid"/>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r>
                  <a:rPr lang="nl" sz="933" b="0" i="0" u="none" strike="noStrike" cap="none">
                    <a:solidFill>
                      <a:schemeClr val="dk1"/>
                    </a:solidFill>
                    <a:latin typeface="Quattrocento Sans"/>
                    <a:ea typeface="Quattrocento Sans"/>
                    <a:cs typeface="Quattrocento Sans"/>
                    <a:sym typeface="Quattrocento Sans"/>
                  </a:rPr>
                  <a:t>Invoegen</a:t>
                </a:r>
                <a:endParaRPr sz="1467"/>
              </a:p>
            </p:txBody>
          </p:sp>
          <p:cxnSp>
            <p:nvCxnSpPr>
              <p:cNvPr id="131" name="Google Shape;131;p20"/>
              <p:cNvCxnSpPr/>
              <p:nvPr/>
            </p:nvCxnSpPr>
            <p:spPr>
              <a:xfrm>
                <a:off x="14155269" y="2515250"/>
                <a:ext cx="0" cy="142717"/>
              </a:xfrm>
              <a:prstGeom prst="straightConnector1">
                <a:avLst/>
              </a:prstGeom>
              <a:noFill/>
              <a:ln w="9525" cap="flat" cmpd="sng">
                <a:solidFill>
                  <a:srgbClr val="44546A"/>
                </a:solidFill>
                <a:prstDash val="solid"/>
                <a:round/>
                <a:headEnd type="none" w="sm" len="sm"/>
                <a:tailEnd type="none" w="sm" len="sm"/>
              </a:ln>
            </p:spPr>
          </p:cxnSp>
          <p:sp>
            <p:nvSpPr>
              <p:cNvPr id="132" name="Google Shape;132;p20"/>
              <p:cNvSpPr/>
              <p:nvPr/>
            </p:nvSpPr>
            <p:spPr>
              <a:xfrm rot="10800000">
                <a:off x="14196089" y="2566904"/>
                <a:ext cx="86866" cy="51147"/>
              </a:xfrm>
              <a:prstGeom prst="triangle">
                <a:avLst>
                  <a:gd name="adj" fmla="val 50000"/>
                </a:avLst>
              </a:prstGeom>
              <a:solidFill>
                <a:srgbClr val="000000"/>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933" b="1" i="0" u="none" strike="noStrike" cap="none">
                  <a:solidFill>
                    <a:schemeClr val="dk1"/>
                  </a:solidFill>
                  <a:latin typeface="Quattrocento Sans"/>
                  <a:ea typeface="Quattrocento Sans"/>
                  <a:cs typeface="Quattrocento Sans"/>
                  <a:sym typeface="Quattrocento Sans"/>
                </a:endParaRPr>
              </a:p>
            </p:txBody>
          </p:sp>
        </p:grpSp>
        <p:sp>
          <p:nvSpPr>
            <p:cNvPr id="133" name="Google Shape;133;p20"/>
            <p:cNvSpPr/>
            <p:nvPr/>
          </p:nvSpPr>
          <p:spPr>
            <a:xfrm>
              <a:off x="12403012" y="2438231"/>
              <a:ext cx="180000" cy="180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lt1"/>
                </a:buClr>
                <a:buSzPts val="800"/>
                <a:buFont typeface="Quattrocento Sans"/>
                <a:buNone/>
              </a:pPr>
              <a:r>
                <a:rPr lang="nl" sz="1067" b="1" i="0" u="none" strike="noStrike" cap="none">
                  <a:solidFill>
                    <a:schemeClr val="lt1"/>
                  </a:solidFill>
                  <a:latin typeface="Quattrocento Sans"/>
                  <a:ea typeface="Quattrocento Sans"/>
                  <a:cs typeface="Quattrocento Sans"/>
                  <a:sym typeface="Quattrocento Sans"/>
                </a:rPr>
                <a:t>3</a:t>
              </a:r>
              <a:endParaRPr sz="1467"/>
            </a:p>
          </p:txBody>
        </p:sp>
        <p:sp>
          <p:nvSpPr>
            <p:cNvPr id="134" name="Google Shape;134;p20"/>
            <p:cNvSpPr/>
            <p:nvPr/>
          </p:nvSpPr>
          <p:spPr>
            <a:xfrm>
              <a:off x="12687183" y="2438232"/>
              <a:ext cx="3126341" cy="462795"/>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800"/>
                <a:buFont typeface="Quattrocento Sans"/>
                <a:buNone/>
              </a:pPr>
              <a:r>
                <a:rPr lang="nl" sz="1067" b="0" i="0" u="none" strike="noStrike" cap="none">
                  <a:solidFill>
                    <a:schemeClr val="dk1"/>
                  </a:solidFill>
                  <a:latin typeface="Quattrocento Sans"/>
                  <a:ea typeface="Quattrocento Sans"/>
                  <a:cs typeface="Quattrocento Sans"/>
                  <a:sym typeface="Quattrocento Sans"/>
                </a:rPr>
                <a:t>Klik met de rechter muisknop op de miniatuurweergave van de dia aan de linkerkant van het scherm en kies </a:t>
              </a:r>
              <a:r>
                <a:rPr lang="nl" sz="1067" b="1" i="0" u="none" strike="noStrike" cap="none">
                  <a:solidFill>
                    <a:schemeClr val="dk1"/>
                  </a:solidFill>
                  <a:latin typeface="Quattrocento Sans"/>
                  <a:ea typeface="Quattrocento Sans"/>
                  <a:cs typeface="Quattrocento Sans"/>
                  <a:sym typeface="Quattrocento Sans"/>
                </a:rPr>
                <a:t>‘Dia herstellen’</a:t>
              </a:r>
              <a:r>
                <a:rPr lang="nl" sz="1067" b="0" i="0" u="none" strike="noStrike" cap="none">
                  <a:solidFill>
                    <a:schemeClr val="dk1"/>
                  </a:solidFill>
                  <a:latin typeface="Quattrocento Sans"/>
                  <a:ea typeface="Quattrocento Sans"/>
                  <a:cs typeface="Quattrocento Sans"/>
                  <a:sym typeface="Quattrocento Sans"/>
                </a:rPr>
                <a:t>.</a:t>
              </a:r>
              <a:endParaRPr sz="1467"/>
            </a:p>
          </p:txBody>
        </p:sp>
        <p:sp>
          <p:nvSpPr>
            <p:cNvPr id="135" name="Google Shape;135;p20"/>
            <p:cNvSpPr/>
            <p:nvPr/>
          </p:nvSpPr>
          <p:spPr>
            <a:xfrm>
              <a:off x="12403012" y="4008891"/>
              <a:ext cx="180000" cy="180000"/>
            </a:xfrm>
            <a:prstGeom prst="ellipse">
              <a:avLst/>
            </a:prstGeom>
            <a:solidFill>
              <a:schemeClr val="dk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lt1"/>
                </a:buClr>
                <a:buSzPts val="800"/>
                <a:buFont typeface="Quattrocento Sans"/>
                <a:buNone/>
              </a:pPr>
              <a:r>
                <a:rPr lang="nl" sz="1067" b="1" i="0" u="none" strike="noStrike" cap="none">
                  <a:solidFill>
                    <a:schemeClr val="lt1"/>
                  </a:solidFill>
                  <a:latin typeface="Quattrocento Sans"/>
                  <a:ea typeface="Quattrocento Sans"/>
                  <a:cs typeface="Quattrocento Sans"/>
                  <a:sym typeface="Quattrocento Sans"/>
                </a:rPr>
                <a:t>4</a:t>
              </a:r>
              <a:endParaRPr sz="1467"/>
            </a:p>
          </p:txBody>
        </p:sp>
        <p:sp>
          <p:nvSpPr>
            <p:cNvPr id="136" name="Google Shape;136;p20"/>
            <p:cNvSpPr/>
            <p:nvPr/>
          </p:nvSpPr>
          <p:spPr>
            <a:xfrm>
              <a:off x="12687184" y="4008892"/>
              <a:ext cx="2944682" cy="97979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800"/>
                <a:buFont typeface="Quattrocento Sans"/>
                <a:buNone/>
              </a:pPr>
              <a:r>
                <a:rPr lang="nl" sz="1067" b="0" i="0" u="none" strike="noStrike" cap="none">
                  <a:solidFill>
                    <a:schemeClr val="dk1"/>
                  </a:solidFill>
                  <a:latin typeface="Quattrocento Sans"/>
                  <a:ea typeface="Quattrocento Sans"/>
                  <a:cs typeface="Quattrocento Sans"/>
                  <a:sym typeface="Quattrocento Sans"/>
                </a:rPr>
                <a:t>Om de afbeelding te schalen of bij te snijden, ga naar de tab </a:t>
              </a:r>
              <a:r>
                <a:rPr lang="nl" sz="1067" b="1" i="0" u="none" strike="noStrike" cap="none">
                  <a:solidFill>
                    <a:schemeClr val="dk1"/>
                  </a:solidFill>
                  <a:latin typeface="Quattrocento Sans"/>
                  <a:ea typeface="Quattrocento Sans"/>
                  <a:cs typeface="Quattrocento Sans"/>
                  <a:sym typeface="Quattrocento Sans"/>
                </a:rPr>
                <a:t>‘Hulpmiddelen voor afbeeldingen - Opmaak’</a:t>
              </a:r>
              <a:r>
                <a:rPr lang="nl" sz="1067" b="0" i="0" u="none" strike="noStrike" cap="none">
                  <a:solidFill>
                    <a:schemeClr val="dk1"/>
                  </a:solidFill>
                  <a:latin typeface="Quattrocento Sans"/>
                  <a:ea typeface="Quattrocento Sans"/>
                  <a:cs typeface="Quattrocento Sans"/>
                  <a:sym typeface="Quattrocento Sans"/>
                </a:rPr>
                <a:t> en klik op de knop </a:t>
              </a:r>
              <a:r>
                <a:rPr lang="nl" sz="1067" b="1" i="0" u="none" strike="noStrike" cap="none">
                  <a:solidFill>
                    <a:schemeClr val="dk1"/>
                  </a:solidFill>
                  <a:latin typeface="Quattrocento Sans"/>
                  <a:ea typeface="Quattrocento Sans"/>
                  <a:cs typeface="Quattrocento Sans"/>
                  <a:sym typeface="Quattrocento Sans"/>
                </a:rPr>
                <a:t>‘Bijsnijden’</a:t>
              </a:r>
              <a:r>
                <a:rPr lang="nl" sz="1067" b="0" i="0" u="none" strike="noStrike" cap="none">
                  <a:solidFill>
                    <a:schemeClr val="dk1"/>
                  </a:solidFill>
                  <a:latin typeface="Quattrocento Sans"/>
                  <a:ea typeface="Quattrocento Sans"/>
                  <a:cs typeface="Quattrocento Sans"/>
                  <a:sym typeface="Quattrocento Sans"/>
                </a:rPr>
                <a:t>. Schaal met de bolletjes de afbeelding en met de hoekjes het afbeeldingskader.</a:t>
              </a:r>
              <a:endParaRPr sz="1467"/>
            </a:p>
          </p:txBody>
        </p:sp>
        <p:grpSp>
          <p:nvGrpSpPr>
            <p:cNvPr id="137" name="Google Shape;137;p20"/>
            <p:cNvGrpSpPr/>
            <p:nvPr/>
          </p:nvGrpSpPr>
          <p:grpSpPr>
            <a:xfrm>
              <a:off x="12598305" y="4769519"/>
              <a:ext cx="622283" cy="612919"/>
              <a:chOff x="12617641" y="3403239"/>
              <a:chExt cx="752963" cy="741634"/>
            </a:xfrm>
          </p:grpSpPr>
          <p:grpSp>
            <p:nvGrpSpPr>
              <p:cNvPr id="138" name="Google Shape;138;p20"/>
              <p:cNvGrpSpPr/>
              <p:nvPr/>
            </p:nvGrpSpPr>
            <p:grpSpPr>
              <a:xfrm>
                <a:off x="12771550" y="3403239"/>
                <a:ext cx="467156" cy="448491"/>
                <a:chOff x="12782177" y="3403239"/>
                <a:chExt cx="467156" cy="448491"/>
              </a:xfrm>
            </p:grpSpPr>
            <p:grpSp>
              <p:nvGrpSpPr>
                <p:cNvPr id="139" name="Google Shape;139;p20"/>
                <p:cNvGrpSpPr/>
                <p:nvPr/>
              </p:nvGrpSpPr>
              <p:grpSpPr>
                <a:xfrm>
                  <a:off x="12782177" y="3403239"/>
                  <a:ext cx="412972" cy="396132"/>
                  <a:chOff x="13554906" y="3320109"/>
                  <a:chExt cx="443912" cy="425811"/>
                </a:xfrm>
              </p:grpSpPr>
              <p:grpSp>
                <p:nvGrpSpPr>
                  <p:cNvPr id="140" name="Google Shape;140;p20"/>
                  <p:cNvGrpSpPr/>
                  <p:nvPr/>
                </p:nvGrpSpPr>
                <p:grpSpPr>
                  <a:xfrm>
                    <a:off x="13554906" y="3320109"/>
                    <a:ext cx="443912" cy="425811"/>
                    <a:chOff x="12909684" y="1276143"/>
                    <a:chExt cx="443912" cy="425811"/>
                  </a:xfrm>
                </p:grpSpPr>
                <p:sp>
                  <p:nvSpPr>
                    <p:cNvPr id="141" name="Google Shape;141;p20"/>
                    <p:cNvSpPr/>
                    <p:nvPr/>
                  </p:nvSpPr>
                  <p:spPr>
                    <a:xfrm>
                      <a:off x="12909684" y="1276143"/>
                      <a:ext cx="443912" cy="425811"/>
                    </a:xfrm>
                    <a:prstGeom prst="rect">
                      <a:avLst/>
                    </a:prstGeom>
                    <a:noFill/>
                    <a:ln w="12700" cap="flat" cmpd="sng">
                      <a:solidFill>
                        <a:srgbClr val="818181"/>
                      </a:solidFill>
                      <a:prstDash val="dash"/>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endParaRPr sz="800" b="0" i="0" u="none" strike="noStrike" cap="none">
                        <a:solidFill>
                          <a:schemeClr val="dk1"/>
                        </a:solidFill>
                        <a:latin typeface="Quattrocento Sans"/>
                        <a:ea typeface="Quattrocento Sans"/>
                        <a:cs typeface="Quattrocento Sans"/>
                        <a:sym typeface="Quattrocento Sans"/>
                      </a:endParaRPr>
                    </a:p>
                  </p:txBody>
                </p:sp>
                <p:sp>
                  <p:nvSpPr>
                    <p:cNvPr id="142" name="Google Shape;142;p20"/>
                    <p:cNvSpPr/>
                    <p:nvPr/>
                  </p:nvSpPr>
                  <p:spPr>
                    <a:xfrm>
                      <a:off x="12909684" y="1276143"/>
                      <a:ext cx="261629" cy="257807"/>
                    </a:xfrm>
                    <a:prstGeom prst="rect">
                      <a:avLst/>
                    </a:prstGeom>
                    <a:solidFill>
                      <a:schemeClr val="lt1"/>
                    </a:solidFill>
                    <a:ln w="12700" cap="flat" cmpd="sng">
                      <a:solidFill>
                        <a:srgbClr val="818181"/>
                      </a:solidFill>
                      <a:prstDash val="solid"/>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endParaRPr sz="800" b="0" i="0" u="none" strike="noStrike" cap="none">
                        <a:solidFill>
                          <a:schemeClr val="dk1"/>
                        </a:solidFill>
                        <a:latin typeface="Quattrocento Sans"/>
                        <a:ea typeface="Quattrocento Sans"/>
                        <a:cs typeface="Quattrocento Sans"/>
                        <a:sym typeface="Quattrocento Sans"/>
                      </a:endParaRPr>
                    </a:p>
                  </p:txBody>
                </p:sp>
                <p:sp>
                  <p:nvSpPr>
                    <p:cNvPr id="143" name="Google Shape;143;p20"/>
                    <p:cNvSpPr/>
                    <p:nvPr/>
                  </p:nvSpPr>
                  <p:spPr>
                    <a:xfrm>
                      <a:off x="13069071" y="1308711"/>
                      <a:ext cx="72188" cy="72188"/>
                    </a:xfrm>
                    <a:prstGeom prst="ellipse">
                      <a:avLst/>
                    </a:prstGeom>
                    <a:solidFill>
                      <a:srgbClr val="ECC679"/>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grpSp>
              <p:pic>
                <p:nvPicPr>
                  <p:cNvPr id="144" name="Google Shape;144;p20"/>
                  <p:cNvPicPr preferRelativeResize="0"/>
                  <p:nvPr/>
                </p:nvPicPr>
                <p:blipFill rotWithShape="1">
                  <a:blip r:embed="rId3">
                    <a:alphaModFix/>
                  </a:blip>
                  <a:srcRect/>
                  <a:stretch/>
                </p:blipFill>
                <p:spPr>
                  <a:xfrm>
                    <a:off x="13567296" y="3424992"/>
                    <a:ext cx="173367" cy="140220"/>
                  </a:xfrm>
                  <a:prstGeom prst="rect">
                    <a:avLst/>
                  </a:prstGeom>
                  <a:noFill/>
                  <a:ln>
                    <a:noFill/>
                  </a:ln>
                </p:spPr>
              </p:pic>
              <p:pic>
                <p:nvPicPr>
                  <p:cNvPr id="145" name="Google Shape;145;p20"/>
                  <p:cNvPicPr preferRelativeResize="0"/>
                  <p:nvPr/>
                </p:nvPicPr>
                <p:blipFill rotWithShape="1">
                  <a:blip r:embed="rId3">
                    <a:alphaModFix/>
                  </a:blip>
                  <a:srcRect/>
                  <a:stretch/>
                </p:blipFill>
                <p:spPr>
                  <a:xfrm flipH="1">
                    <a:off x="13635599" y="3453788"/>
                    <a:ext cx="173367" cy="111424"/>
                  </a:xfrm>
                  <a:prstGeom prst="rect">
                    <a:avLst/>
                  </a:prstGeom>
                  <a:noFill/>
                  <a:ln>
                    <a:noFill/>
                  </a:ln>
                </p:spPr>
              </p:pic>
            </p:grpSp>
            <p:grpSp>
              <p:nvGrpSpPr>
                <p:cNvPr id="146" name="Google Shape;146;p20"/>
                <p:cNvGrpSpPr/>
                <p:nvPr/>
              </p:nvGrpSpPr>
              <p:grpSpPr>
                <a:xfrm>
                  <a:off x="13103513" y="3705268"/>
                  <a:ext cx="145820" cy="146462"/>
                  <a:chOff x="13096169" y="3602278"/>
                  <a:chExt cx="145820" cy="146462"/>
                </a:xfrm>
              </p:grpSpPr>
              <p:sp>
                <p:nvSpPr>
                  <p:cNvPr id="147" name="Google Shape;147;p20"/>
                  <p:cNvSpPr/>
                  <p:nvPr/>
                </p:nvSpPr>
                <p:spPr>
                  <a:xfrm>
                    <a:off x="13096169" y="3602278"/>
                    <a:ext cx="145820" cy="28388"/>
                  </a:xfrm>
                  <a:prstGeom prst="rect">
                    <a:avLst/>
                  </a:prstGeom>
                  <a:solidFill>
                    <a:srgbClr val="81818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48" name="Google Shape;148;p20"/>
                  <p:cNvSpPr/>
                  <p:nvPr/>
                </p:nvSpPr>
                <p:spPr>
                  <a:xfrm rot="5400000">
                    <a:off x="13037453" y="3661636"/>
                    <a:ext cx="145820" cy="28388"/>
                  </a:xfrm>
                  <a:prstGeom prst="rect">
                    <a:avLst/>
                  </a:prstGeom>
                  <a:solidFill>
                    <a:srgbClr val="81818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grpSp>
            <p:grpSp>
              <p:nvGrpSpPr>
                <p:cNvPr id="149" name="Google Shape;149;p20"/>
                <p:cNvGrpSpPr/>
                <p:nvPr/>
              </p:nvGrpSpPr>
              <p:grpSpPr>
                <a:xfrm rot="10800000">
                  <a:off x="13061402" y="3665637"/>
                  <a:ext cx="145820" cy="146462"/>
                  <a:chOff x="13096169" y="3602278"/>
                  <a:chExt cx="145820" cy="146462"/>
                </a:xfrm>
              </p:grpSpPr>
              <p:sp>
                <p:nvSpPr>
                  <p:cNvPr id="150" name="Google Shape;150;p20"/>
                  <p:cNvSpPr/>
                  <p:nvPr/>
                </p:nvSpPr>
                <p:spPr>
                  <a:xfrm>
                    <a:off x="13096169" y="3602278"/>
                    <a:ext cx="145820" cy="28388"/>
                  </a:xfrm>
                  <a:prstGeom prst="rect">
                    <a:avLst/>
                  </a:prstGeom>
                  <a:solidFill>
                    <a:srgbClr val="81818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51" name="Google Shape;151;p20"/>
                  <p:cNvSpPr/>
                  <p:nvPr/>
                </p:nvSpPr>
                <p:spPr>
                  <a:xfrm rot="5400000">
                    <a:off x="13037453" y="3661636"/>
                    <a:ext cx="145820" cy="28388"/>
                  </a:xfrm>
                  <a:prstGeom prst="rect">
                    <a:avLst/>
                  </a:prstGeom>
                  <a:solidFill>
                    <a:srgbClr val="81818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grpSp>
          </p:grpSp>
          <p:sp>
            <p:nvSpPr>
              <p:cNvPr id="152" name="Google Shape;152;p20"/>
              <p:cNvSpPr/>
              <p:nvPr/>
            </p:nvSpPr>
            <p:spPr>
              <a:xfrm>
                <a:off x="12617641" y="3889890"/>
                <a:ext cx="752963" cy="16117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r>
                  <a:rPr lang="nl" sz="933" b="0" i="0" u="none" strike="noStrike" cap="none">
                    <a:solidFill>
                      <a:schemeClr val="dk1"/>
                    </a:solidFill>
                    <a:latin typeface="Quattrocento Sans"/>
                    <a:ea typeface="Quattrocento Sans"/>
                    <a:cs typeface="Quattrocento Sans"/>
                    <a:sym typeface="Quattrocento Sans"/>
                  </a:rPr>
                  <a:t>Bijsnijden</a:t>
                </a:r>
                <a:endParaRPr sz="1467"/>
              </a:p>
            </p:txBody>
          </p:sp>
          <p:sp>
            <p:nvSpPr>
              <p:cNvPr id="153" name="Google Shape;153;p20"/>
              <p:cNvSpPr/>
              <p:nvPr/>
            </p:nvSpPr>
            <p:spPr>
              <a:xfrm rot="10800000">
                <a:off x="12950688" y="4093726"/>
                <a:ext cx="86866" cy="51147"/>
              </a:xfrm>
              <a:prstGeom prst="triangle">
                <a:avLst>
                  <a:gd name="adj" fmla="val 50000"/>
                </a:avLst>
              </a:prstGeom>
              <a:solidFill>
                <a:srgbClr val="81818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grpSp>
        <p:sp>
          <p:nvSpPr>
            <p:cNvPr id="154" name="Google Shape;154;p20"/>
            <p:cNvSpPr/>
            <p:nvPr/>
          </p:nvSpPr>
          <p:spPr>
            <a:xfrm>
              <a:off x="12690104" y="3112347"/>
              <a:ext cx="1239216" cy="719917"/>
            </a:xfrm>
            <a:prstGeom prst="rect">
              <a:avLst/>
            </a:prstGeom>
            <a:solidFill>
              <a:srgbClr val="ECECEC"/>
            </a:solidFill>
            <a:ln w="12700" cap="flat" cmpd="sng">
              <a:solidFill>
                <a:srgbClr val="D3D3D3"/>
              </a:solidFill>
              <a:prstDash val="solid"/>
              <a:miter lim="800000"/>
              <a:headEnd type="none" w="sm" len="sm"/>
              <a:tailEnd type="none" w="sm" len="sm"/>
            </a:ln>
          </p:spPr>
          <p:txBody>
            <a:bodyPr spcFirstLastPara="1" wrap="square" lIns="54000" tIns="0" rIns="0" bIns="0" anchor="ctr" anchorCtr="0">
              <a:noAutofit/>
            </a:bodyPr>
            <a:lstStyle/>
            <a:p>
              <a:pPr marL="0" marR="0" lvl="0" indent="0" algn="l" rtl="0">
                <a:spcBef>
                  <a:spcPts val="0"/>
                </a:spcBef>
                <a:spcAft>
                  <a:spcPts val="0"/>
                </a:spcAft>
                <a:buNone/>
              </a:pPr>
              <a:endParaRPr sz="1067" b="0" i="1" u="none" strike="noStrike" cap="none">
                <a:solidFill>
                  <a:schemeClr val="dk1"/>
                </a:solidFill>
                <a:latin typeface="Quattrocento Sans"/>
                <a:ea typeface="Quattrocento Sans"/>
                <a:cs typeface="Quattrocento Sans"/>
                <a:sym typeface="Quattrocento Sans"/>
              </a:endParaRPr>
            </a:p>
          </p:txBody>
        </p:sp>
        <p:grpSp>
          <p:nvGrpSpPr>
            <p:cNvPr id="155" name="Google Shape;155;p20"/>
            <p:cNvGrpSpPr/>
            <p:nvPr/>
          </p:nvGrpSpPr>
          <p:grpSpPr>
            <a:xfrm>
              <a:off x="13521121" y="3391865"/>
              <a:ext cx="1222990" cy="563933"/>
              <a:chOff x="-2485819" y="3399207"/>
              <a:chExt cx="1222990" cy="563933"/>
            </a:xfrm>
          </p:grpSpPr>
          <p:sp>
            <p:nvSpPr>
              <p:cNvPr id="156" name="Google Shape;156;p20"/>
              <p:cNvSpPr/>
              <p:nvPr/>
            </p:nvSpPr>
            <p:spPr>
              <a:xfrm>
                <a:off x="-2485819" y="3399207"/>
                <a:ext cx="1176476" cy="504851"/>
              </a:xfrm>
              <a:prstGeom prst="rect">
                <a:avLst/>
              </a:prstGeom>
              <a:solidFill>
                <a:schemeClr val="lt1"/>
              </a:solidFill>
              <a:ln w="12700" cap="flat" cmpd="sng">
                <a:solidFill>
                  <a:srgbClr val="D1D1D1"/>
                </a:solidFill>
                <a:prstDash val="solid"/>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endParaRPr sz="800" b="0" i="0" u="none" strike="noStrike" cap="none">
                  <a:solidFill>
                    <a:schemeClr val="dk1"/>
                  </a:solidFill>
                  <a:latin typeface="Quattrocento Sans"/>
                  <a:ea typeface="Quattrocento Sans"/>
                  <a:cs typeface="Quattrocento Sans"/>
                  <a:sym typeface="Quattrocento Sans"/>
                </a:endParaRPr>
              </a:p>
            </p:txBody>
          </p:sp>
          <p:sp>
            <p:nvSpPr>
              <p:cNvPr id="157" name="Google Shape;157;p20"/>
              <p:cNvSpPr/>
              <p:nvPr/>
            </p:nvSpPr>
            <p:spPr>
              <a:xfrm>
                <a:off x="-2479584" y="3652838"/>
                <a:ext cx="1164007" cy="246701"/>
              </a:xfrm>
              <a:prstGeom prst="rect">
                <a:avLst/>
              </a:prstGeom>
              <a:solidFill>
                <a:srgbClr val="FCE4DC"/>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grpSp>
            <p:nvGrpSpPr>
              <p:cNvPr id="158" name="Google Shape;158;p20"/>
              <p:cNvGrpSpPr/>
              <p:nvPr/>
            </p:nvGrpSpPr>
            <p:grpSpPr>
              <a:xfrm>
                <a:off x="-2403869" y="3460544"/>
                <a:ext cx="155951" cy="131922"/>
                <a:chOff x="12968836" y="3354170"/>
                <a:chExt cx="404806" cy="342433"/>
              </a:xfrm>
            </p:grpSpPr>
            <p:sp>
              <p:nvSpPr>
                <p:cNvPr id="159" name="Google Shape;159;p20"/>
                <p:cNvSpPr/>
                <p:nvPr/>
              </p:nvSpPr>
              <p:spPr>
                <a:xfrm>
                  <a:off x="12968836" y="3354170"/>
                  <a:ext cx="404806" cy="342433"/>
                </a:xfrm>
                <a:prstGeom prst="roundRect">
                  <a:avLst>
                    <a:gd name="adj" fmla="val 2911"/>
                  </a:avLst>
                </a:prstGeom>
                <a:solidFill>
                  <a:schemeClr val="lt1"/>
                </a:solidFill>
                <a:ln w="12700" cap="flat" cmpd="sng">
                  <a:solidFill>
                    <a:srgbClr val="818181"/>
                  </a:solidFill>
                  <a:prstDash val="solid"/>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endParaRPr sz="800" b="0" i="0" u="none" strike="noStrike" cap="none">
                    <a:solidFill>
                      <a:schemeClr val="dk1"/>
                    </a:solidFill>
                    <a:latin typeface="Quattrocento Sans"/>
                    <a:ea typeface="Quattrocento Sans"/>
                    <a:cs typeface="Quattrocento Sans"/>
                    <a:sym typeface="Quattrocento Sans"/>
                  </a:endParaRPr>
                </a:p>
              </p:txBody>
            </p:sp>
            <p:sp>
              <p:nvSpPr>
                <p:cNvPr id="160" name="Google Shape;160;p20"/>
                <p:cNvSpPr/>
                <p:nvPr/>
              </p:nvSpPr>
              <p:spPr>
                <a:xfrm>
                  <a:off x="13025180" y="3401181"/>
                  <a:ext cx="305213" cy="41563"/>
                </a:xfrm>
                <a:prstGeom prst="rect">
                  <a:avLst/>
                </a:prstGeom>
                <a:solidFill>
                  <a:srgbClr val="D1D1D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61" name="Google Shape;161;p20"/>
                <p:cNvSpPr/>
                <p:nvPr/>
              </p:nvSpPr>
              <p:spPr>
                <a:xfrm>
                  <a:off x="13025181" y="3471575"/>
                  <a:ext cx="118778" cy="181691"/>
                </a:xfrm>
                <a:prstGeom prst="rect">
                  <a:avLst/>
                </a:prstGeom>
                <a:solidFill>
                  <a:srgbClr val="D1D1D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62" name="Google Shape;162;p20"/>
                <p:cNvSpPr/>
                <p:nvPr/>
              </p:nvSpPr>
              <p:spPr>
                <a:xfrm>
                  <a:off x="13180812" y="3481982"/>
                  <a:ext cx="135278" cy="21328"/>
                </a:xfrm>
                <a:prstGeom prst="rect">
                  <a:avLst/>
                </a:prstGeom>
                <a:solidFill>
                  <a:srgbClr val="B2B2B2"/>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63" name="Google Shape;163;p20"/>
                <p:cNvSpPr/>
                <p:nvPr/>
              </p:nvSpPr>
              <p:spPr>
                <a:xfrm>
                  <a:off x="13180812" y="3554800"/>
                  <a:ext cx="69418" cy="21328"/>
                </a:xfrm>
                <a:prstGeom prst="rect">
                  <a:avLst/>
                </a:prstGeom>
                <a:solidFill>
                  <a:srgbClr val="B2B2B2"/>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64" name="Google Shape;164;p20"/>
                <p:cNvSpPr/>
                <p:nvPr/>
              </p:nvSpPr>
              <p:spPr>
                <a:xfrm>
                  <a:off x="13180812" y="3627618"/>
                  <a:ext cx="69418" cy="21328"/>
                </a:xfrm>
                <a:prstGeom prst="rect">
                  <a:avLst/>
                </a:prstGeom>
                <a:solidFill>
                  <a:srgbClr val="B2B2B2"/>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grpSp>
          <p:grpSp>
            <p:nvGrpSpPr>
              <p:cNvPr id="165" name="Google Shape;165;p20"/>
              <p:cNvGrpSpPr/>
              <p:nvPr/>
            </p:nvGrpSpPr>
            <p:grpSpPr>
              <a:xfrm>
                <a:off x="-2463904" y="3680944"/>
                <a:ext cx="207219" cy="237490"/>
                <a:chOff x="12835752" y="3926551"/>
                <a:chExt cx="537889" cy="616458"/>
              </a:xfrm>
            </p:grpSpPr>
            <p:grpSp>
              <p:nvGrpSpPr>
                <p:cNvPr id="166" name="Google Shape;166;p20"/>
                <p:cNvGrpSpPr/>
                <p:nvPr/>
              </p:nvGrpSpPr>
              <p:grpSpPr>
                <a:xfrm>
                  <a:off x="13000382" y="4006891"/>
                  <a:ext cx="373259" cy="315747"/>
                  <a:chOff x="12968836" y="3354170"/>
                  <a:chExt cx="404806" cy="342433"/>
                </a:xfrm>
              </p:grpSpPr>
              <p:sp>
                <p:nvSpPr>
                  <p:cNvPr id="167" name="Google Shape;167;p20"/>
                  <p:cNvSpPr/>
                  <p:nvPr/>
                </p:nvSpPr>
                <p:spPr>
                  <a:xfrm>
                    <a:off x="12968836" y="3354170"/>
                    <a:ext cx="404806" cy="342433"/>
                  </a:xfrm>
                  <a:prstGeom prst="roundRect">
                    <a:avLst>
                      <a:gd name="adj" fmla="val 2911"/>
                    </a:avLst>
                  </a:prstGeom>
                  <a:solidFill>
                    <a:schemeClr val="lt1"/>
                  </a:solidFill>
                  <a:ln w="12700" cap="flat" cmpd="sng">
                    <a:solidFill>
                      <a:srgbClr val="818181"/>
                    </a:solidFill>
                    <a:prstDash val="solid"/>
                    <a:miter lim="800000"/>
                    <a:headEnd type="none" w="sm" len="sm"/>
                    <a:tailEnd type="none" w="sm" len="sm"/>
                  </a:ln>
                </p:spPr>
                <p:txBody>
                  <a:bodyPr spcFirstLastPara="1" wrap="square" lIns="81000" tIns="0" rIns="0" bIns="0" anchor="ctr" anchorCtr="0">
                    <a:noAutofit/>
                  </a:bodyPr>
                  <a:lstStyle/>
                  <a:p>
                    <a:pPr marL="0" marR="0" lvl="0" indent="0" algn="l" rtl="0">
                      <a:lnSpc>
                        <a:spcPct val="90000"/>
                      </a:lnSpc>
                      <a:spcBef>
                        <a:spcPts val="0"/>
                      </a:spcBef>
                      <a:spcAft>
                        <a:spcPts val="0"/>
                      </a:spcAft>
                      <a:buNone/>
                    </a:pPr>
                    <a:endParaRPr sz="800" b="0" i="0" u="none" strike="noStrike" cap="none">
                      <a:solidFill>
                        <a:schemeClr val="dk1"/>
                      </a:solidFill>
                      <a:latin typeface="Quattrocento Sans"/>
                      <a:ea typeface="Quattrocento Sans"/>
                      <a:cs typeface="Quattrocento Sans"/>
                      <a:sym typeface="Quattrocento Sans"/>
                    </a:endParaRPr>
                  </a:p>
                </p:txBody>
              </p:sp>
              <p:sp>
                <p:nvSpPr>
                  <p:cNvPr id="168" name="Google Shape;168;p20"/>
                  <p:cNvSpPr/>
                  <p:nvPr/>
                </p:nvSpPr>
                <p:spPr>
                  <a:xfrm>
                    <a:off x="13025180" y="3401181"/>
                    <a:ext cx="305213" cy="41563"/>
                  </a:xfrm>
                  <a:prstGeom prst="rect">
                    <a:avLst/>
                  </a:prstGeom>
                  <a:solidFill>
                    <a:srgbClr val="D1D1D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69" name="Google Shape;169;p20"/>
                  <p:cNvSpPr/>
                  <p:nvPr/>
                </p:nvSpPr>
                <p:spPr>
                  <a:xfrm>
                    <a:off x="13025181" y="3471575"/>
                    <a:ext cx="118778" cy="181691"/>
                  </a:xfrm>
                  <a:prstGeom prst="rect">
                    <a:avLst/>
                  </a:prstGeom>
                  <a:solidFill>
                    <a:srgbClr val="D1D1D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70" name="Google Shape;170;p20"/>
                  <p:cNvSpPr/>
                  <p:nvPr/>
                </p:nvSpPr>
                <p:spPr>
                  <a:xfrm>
                    <a:off x="13180812" y="3481982"/>
                    <a:ext cx="135278" cy="21328"/>
                  </a:xfrm>
                  <a:prstGeom prst="rect">
                    <a:avLst/>
                  </a:prstGeom>
                  <a:solidFill>
                    <a:srgbClr val="B2B2B2"/>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71" name="Google Shape;171;p20"/>
                  <p:cNvSpPr/>
                  <p:nvPr/>
                </p:nvSpPr>
                <p:spPr>
                  <a:xfrm>
                    <a:off x="13180812" y="3554800"/>
                    <a:ext cx="69418" cy="21328"/>
                  </a:xfrm>
                  <a:prstGeom prst="rect">
                    <a:avLst/>
                  </a:prstGeom>
                  <a:solidFill>
                    <a:srgbClr val="B2B2B2"/>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sp>
                <p:nvSpPr>
                  <p:cNvPr id="172" name="Google Shape;172;p20"/>
                  <p:cNvSpPr/>
                  <p:nvPr/>
                </p:nvSpPr>
                <p:spPr>
                  <a:xfrm>
                    <a:off x="13180812" y="3627618"/>
                    <a:ext cx="69418" cy="21328"/>
                  </a:xfrm>
                  <a:prstGeom prst="rect">
                    <a:avLst/>
                  </a:prstGeom>
                  <a:solidFill>
                    <a:srgbClr val="B2B2B2"/>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i="0" u="none" strike="noStrike" cap="none">
                      <a:solidFill>
                        <a:schemeClr val="dk1"/>
                      </a:solidFill>
                      <a:latin typeface="Quattrocento Sans"/>
                      <a:ea typeface="Quattrocento Sans"/>
                      <a:cs typeface="Quattrocento Sans"/>
                      <a:sym typeface="Quattrocento Sans"/>
                    </a:endParaRPr>
                  </a:p>
                </p:txBody>
              </p:sp>
            </p:grpSp>
            <p:sp>
              <p:nvSpPr>
                <p:cNvPr id="173" name="Google Shape;173;p20"/>
                <p:cNvSpPr/>
                <p:nvPr/>
              </p:nvSpPr>
              <p:spPr>
                <a:xfrm rot="-3962925">
                  <a:off x="12776155" y="4115270"/>
                  <a:ext cx="568367" cy="239021"/>
                </a:xfrm>
                <a:prstGeom prst="arc">
                  <a:avLst>
                    <a:gd name="adj1" fmla="val 15959368"/>
                    <a:gd name="adj2" fmla="val 1354623"/>
                  </a:avLst>
                </a:prstGeom>
                <a:noFill/>
                <a:ln w="19050" cap="flat" cmpd="sng">
                  <a:solidFill>
                    <a:srgbClr val="4D82B8"/>
                  </a:solidFill>
                  <a:prstDash val="solid"/>
                  <a:round/>
                  <a:headEnd type="stealth" w="med" len="med"/>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2400" b="0" i="0" u="none" strike="noStrike" cap="none">
                    <a:solidFill>
                      <a:schemeClr val="dk1"/>
                    </a:solidFill>
                    <a:latin typeface="Quattrocento Sans"/>
                    <a:ea typeface="Quattrocento Sans"/>
                    <a:cs typeface="Quattrocento Sans"/>
                    <a:sym typeface="Quattrocento Sans"/>
                  </a:endParaRPr>
                </a:p>
              </p:txBody>
            </p:sp>
          </p:grpSp>
          <p:sp>
            <p:nvSpPr>
              <p:cNvPr id="174" name="Google Shape;174;p20"/>
              <p:cNvSpPr txBox="1"/>
              <p:nvPr/>
            </p:nvSpPr>
            <p:spPr>
              <a:xfrm>
                <a:off x="-2245455" y="3460544"/>
                <a:ext cx="896116" cy="134709"/>
              </a:xfrm>
              <a:prstGeom prst="rect">
                <a:avLst/>
              </a:prstGeom>
              <a:no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None/>
                </a:pPr>
                <a:r>
                  <a:rPr lang="nl" sz="933" b="0" i="0" u="none" strike="noStrike" cap="none">
                    <a:solidFill>
                      <a:schemeClr val="dk1"/>
                    </a:solidFill>
                    <a:latin typeface="Quattrocento Sans"/>
                    <a:ea typeface="Quattrocento Sans"/>
                    <a:cs typeface="Quattrocento Sans"/>
                    <a:sym typeface="Quattrocento Sans"/>
                  </a:rPr>
                  <a:t>Indeling</a:t>
                </a:r>
                <a:endParaRPr sz="1467"/>
              </a:p>
            </p:txBody>
          </p:sp>
          <p:sp>
            <p:nvSpPr>
              <p:cNvPr id="175" name="Google Shape;175;p20"/>
              <p:cNvSpPr txBox="1"/>
              <p:nvPr/>
            </p:nvSpPr>
            <p:spPr>
              <a:xfrm>
                <a:off x="-2258884" y="3712980"/>
                <a:ext cx="909545" cy="126416"/>
              </a:xfrm>
              <a:prstGeom prst="rect">
                <a:avLst/>
              </a:prstGeom>
              <a:no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None/>
                </a:pPr>
                <a:r>
                  <a:rPr lang="nl" sz="933" b="0" i="0" u="none" strike="noStrike" cap="none">
                    <a:solidFill>
                      <a:schemeClr val="dk1"/>
                    </a:solidFill>
                    <a:latin typeface="Quattrocento Sans"/>
                    <a:ea typeface="Quattrocento Sans"/>
                    <a:cs typeface="Quattrocento Sans"/>
                    <a:sym typeface="Quattrocento Sans"/>
                  </a:rPr>
                  <a:t>Dia Herstellen</a:t>
                </a:r>
                <a:endParaRPr sz="1467"/>
              </a:p>
            </p:txBody>
          </p:sp>
          <p:sp>
            <p:nvSpPr>
              <p:cNvPr id="176" name="Google Shape;176;p20"/>
              <p:cNvSpPr/>
              <p:nvPr/>
            </p:nvSpPr>
            <p:spPr>
              <a:xfrm>
                <a:off x="-1360391" y="3783140"/>
                <a:ext cx="97562" cy="180000"/>
              </a:xfrm>
              <a:custGeom>
                <a:avLst/>
                <a:gdLst/>
                <a:ahLst/>
                <a:cxnLst/>
                <a:rect l="l" t="t" r="r" b="b"/>
                <a:pathLst>
                  <a:path w="880280" h="1624084" extrusionOk="0">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lt1"/>
              </a:solidFill>
              <a:ln w="12700" cap="flat" cmpd="sng">
                <a:solidFill>
                  <a:srgbClr val="000000"/>
                </a:solidFill>
                <a:prstDash val="solid"/>
                <a:miter lim="800000"/>
                <a:headEnd type="none" w="sm" len="sm"/>
                <a:tailEnd type="none" w="sm" len="sm"/>
              </a:ln>
            </p:spPr>
            <p:txBody>
              <a:bodyPr spcFirstLastPara="1" wrap="square" lIns="135000" tIns="135000" rIns="135000" bIns="135000" anchor="ctr" anchorCtr="0">
                <a:noAutofit/>
              </a:bodyPr>
              <a:lstStyle/>
              <a:p>
                <a:pPr marL="0" marR="0" lvl="0" indent="0" algn="ctr" rtl="0">
                  <a:lnSpc>
                    <a:spcPct val="90000"/>
                  </a:lnSpc>
                  <a:spcBef>
                    <a:spcPts val="0"/>
                  </a:spcBef>
                  <a:spcAft>
                    <a:spcPts val="0"/>
                  </a:spcAft>
                  <a:buNone/>
                </a:pPr>
                <a:endParaRPr sz="1600" b="0" i="0" u="none" strike="noStrike" cap="none">
                  <a:solidFill>
                    <a:schemeClr val="dk1"/>
                  </a:solidFill>
                  <a:latin typeface="Quattrocento Sans"/>
                  <a:ea typeface="Quattrocento Sans"/>
                  <a:cs typeface="Quattrocento Sans"/>
                  <a:sym typeface="Quattrocento Sans"/>
                </a:endParaRPr>
              </a:p>
            </p:txBody>
          </p:sp>
        </p:grpSp>
      </p:grpSp>
      <p:sp>
        <p:nvSpPr>
          <p:cNvPr id="177" name="Google Shape;177;p20"/>
          <p:cNvSpPr txBox="1">
            <a:spLocks noGrp="1"/>
          </p:cNvSpPr>
          <p:nvPr>
            <p:ph type="body" idx="1"/>
          </p:nvPr>
        </p:nvSpPr>
        <p:spPr>
          <a:xfrm>
            <a:off x="2590799" y="1872542"/>
            <a:ext cx="3458032" cy="307127"/>
          </a:xfrm>
          <a:prstGeom prst="rect">
            <a:avLst/>
          </a:prstGeom>
          <a:noFill/>
          <a:ln>
            <a:noFill/>
          </a:ln>
        </p:spPr>
        <p:txBody>
          <a:bodyPr spcFirstLastPara="1" wrap="square" lIns="0" tIns="34275" rIns="0" bIns="34275" anchor="t" anchorCtr="0">
            <a:noAutofit/>
          </a:bodyPr>
          <a:lstStyle>
            <a:lvl1pPr marL="609585" lvl="0" indent="-304792" algn="l">
              <a:lnSpc>
                <a:spcPct val="100000"/>
              </a:lnSpc>
              <a:spcBef>
                <a:spcPts val="1067"/>
              </a:spcBef>
              <a:spcAft>
                <a:spcPts val="0"/>
              </a:spcAft>
              <a:buClr>
                <a:schemeClr val="dk2"/>
              </a:buClr>
              <a:buSzPts val="1200"/>
              <a:buNone/>
              <a:defRPr sz="1600" b="1" i="1">
                <a:solidFill>
                  <a:schemeClr val="dk2"/>
                </a:solidFill>
                <a:latin typeface="Times New Roman"/>
                <a:ea typeface="Times New Roman"/>
                <a:cs typeface="Times New Roman"/>
                <a:sym typeface="Times New Roman"/>
              </a:defRPr>
            </a:lvl1pPr>
            <a:lvl2pPr marL="1219170" lvl="1" indent="-304792" algn="l">
              <a:lnSpc>
                <a:spcPct val="100000"/>
              </a:lnSpc>
              <a:spcBef>
                <a:spcPts val="533"/>
              </a:spcBef>
              <a:spcAft>
                <a:spcPts val="0"/>
              </a:spcAft>
              <a:buClr>
                <a:schemeClr val="dk1"/>
              </a:buClr>
              <a:buSzPts val="1400"/>
              <a:buNone/>
              <a:defRPr/>
            </a:lvl2pPr>
            <a:lvl3pPr marL="1828754" lvl="2" indent="-423323" algn="l">
              <a:lnSpc>
                <a:spcPct val="100000"/>
              </a:lnSpc>
              <a:spcBef>
                <a:spcPts val="533"/>
              </a:spcBef>
              <a:spcAft>
                <a:spcPts val="0"/>
              </a:spcAft>
              <a:buSzPts val="1400"/>
              <a:buChar char="•"/>
              <a:defRPr/>
            </a:lvl3pPr>
            <a:lvl4pPr marL="2438339" lvl="3" indent="-423323" algn="l">
              <a:lnSpc>
                <a:spcPct val="100000"/>
              </a:lnSpc>
              <a:spcBef>
                <a:spcPts val="533"/>
              </a:spcBef>
              <a:spcAft>
                <a:spcPts val="0"/>
              </a:spcAft>
              <a:buSzPts val="1400"/>
              <a:buChar char="－"/>
              <a:defRPr/>
            </a:lvl4pPr>
            <a:lvl5pPr marL="3047924" lvl="4" indent="-304792" algn="l">
              <a:lnSpc>
                <a:spcPct val="100000"/>
              </a:lnSpc>
              <a:spcBef>
                <a:spcPts val="533"/>
              </a:spcBef>
              <a:spcAft>
                <a:spcPts val="0"/>
              </a:spcAft>
              <a:buClr>
                <a:schemeClr val="dk1"/>
              </a:buClr>
              <a:buSzPts val="1400"/>
              <a:buNone/>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pPr lvl="0"/>
            <a:r>
              <a:rPr lang="en-US"/>
              <a:t>Click to edit Master text styles</a:t>
            </a:r>
          </a:p>
        </p:txBody>
      </p:sp>
      <p:grpSp>
        <p:nvGrpSpPr>
          <p:cNvPr id="178" name="Google Shape;178;p20"/>
          <p:cNvGrpSpPr/>
          <p:nvPr/>
        </p:nvGrpSpPr>
        <p:grpSpPr>
          <a:xfrm>
            <a:off x="8369358" y="1642969"/>
            <a:ext cx="2200031" cy="787216"/>
            <a:chOff x="-1597345" y="233060"/>
            <a:chExt cx="9980362" cy="3571176"/>
          </a:xfrm>
        </p:grpSpPr>
        <p:sp>
          <p:nvSpPr>
            <p:cNvPr id="179" name="Google Shape;179;p20"/>
            <p:cNvSpPr/>
            <p:nvPr/>
          </p:nvSpPr>
          <p:spPr>
            <a:xfrm rot="10800000" flipH="1">
              <a:off x="-1597345" y="1616463"/>
              <a:ext cx="2376671" cy="2156850"/>
            </a:xfrm>
            <a:custGeom>
              <a:avLst/>
              <a:gdLst/>
              <a:ahLst/>
              <a:cxnLst/>
              <a:rect l="l" t="t" r="r" b="b"/>
              <a:pathLst>
                <a:path w="2376671" h="2156850" extrusionOk="0">
                  <a:moveTo>
                    <a:pt x="1664335" y="2157309"/>
                  </a:moveTo>
                  <a:lnTo>
                    <a:pt x="1190567" y="618909"/>
                  </a:lnTo>
                  <a:lnTo>
                    <a:pt x="716799" y="2157309"/>
                  </a:lnTo>
                  <a:lnTo>
                    <a:pt x="274" y="2157309"/>
                  </a:lnTo>
                  <a:lnTo>
                    <a:pt x="775544" y="469"/>
                  </a:lnTo>
                  <a:lnTo>
                    <a:pt x="1601686" y="459"/>
                  </a:lnTo>
                  <a:lnTo>
                    <a:pt x="2376945" y="2157309"/>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0" name="Google Shape;180;p20"/>
            <p:cNvSpPr/>
            <p:nvPr/>
          </p:nvSpPr>
          <p:spPr>
            <a:xfrm rot="10800000" flipH="1">
              <a:off x="943753" y="1616470"/>
              <a:ext cx="669528" cy="2156859"/>
            </a:xfrm>
            <a:custGeom>
              <a:avLst/>
              <a:gdLst/>
              <a:ahLst/>
              <a:cxnLst/>
              <a:rect l="l" t="t" r="r" b="b"/>
              <a:pathLst>
                <a:path w="669528" h="2156859" extrusionOk="0">
                  <a:moveTo>
                    <a:pt x="669528" y="140"/>
                  </a:moveTo>
                  <a:lnTo>
                    <a:pt x="0" y="140"/>
                  </a:lnTo>
                  <a:lnTo>
                    <a:pt x="0" y="2157000"/>
                  </a:lnTo>
                  <a:lnTo>
                    <a:pt x="669528" y="215700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1" name="Google Shape;181;p20"/>
            <p:cNvSpPr/>
            <p:nvPr/>
          </p:nvSpPr>
          <p:spPr>
            <a:xfrm rot="10800000" flipH="1">
              <a:off x="1773807" y="1616468"/>
              <a:ext cx="2376670" cy="2156860"/>
            </a:xfrm>
            <a:custGeom>
              <a:avLst/>
              <a:gdLst/>
              <a:ahLst/>
              <a:cxnLst/>
              <a:rect l="l" t="t" r="r" b="b"/>
              <a:pathLst>
                <a:path w="2376670" h="2156860" extrusionOk="0">
                  <a:moveTo>
                    <a:pt x="1190854" y="618757"/>
                  </a:moveTo>
                  <a:lnTo>
                    <a:pt x="1664622" y="2157167"/>
                  </a:lnTo>
                  <a:lnTo>
                    <a:pt x="2377232" y="2157167"/>
                  </a:lnTo>
                  <a:lnTo>
                    <a:pt x="1601972" y="307"/>
                  </a:lnTo>
                  <a:lnTo>
                    <a:pt x="775820" y="307"/>
                  </a:lnTo>
                  <a:lnTo>
                    <a:pt x="560" y="2157167"/>
                  </a:lnTo>
                  <a:lnTo>
                    <a:pt x="717086" y="2157167"/>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nvGrpSpPr>
            <p:cNvPr id="182" name="Google Shape;182;p20"/>
            <p:cNvGrpSpPr/>
            <p:nvPr/>
          </p:nvGrpSpPr>
          <p:grpSpPr>
            <a:xfrm>
              <a:off x="184698" y="233060"/>
              <a:ext cx="8198319" cy="3571176"/>
              <a:chOff x="184698" y="233060"/>
              <a:chExt cx="8198319" cy="3571176"/>
            </a:xfrm>
          </p:grpSpPr>
          <p:sp>
            <p:nvSpPr>
              <p:cNvPr id="183" name="Google Shape;183;p20"/>
              <p:cNvSpPr/>
              <p:nvPr/>
            </p:nvSpPr>
            <p:spPr>
              <a:xfrm rot="10800000" flipH="1">
                <a:off x="4181769" y="1585525"/>
                <a:ext cx="2192617" cy="2218711"/>
              </a:xfrm>
              <a:custGeom>
                <a:avLst/>
                <a:gdLst/>
                <a:ahLst/>
                <a:cxnLst/>
                <a:rect l="l" t="t" r="r" b="b"/>
                <a:pathLst>
                  <a:path w="2192617" h="2218711" extrusionOk="0">
                    <a:moveTo>
                      <a:pt x="2181767" y="951222"/>
                    </a:moveTo>
                    <a:lnTo>
                      <a:pt x="666509" y="951222"/>
                    </a:lnTo>
                    <a:cubicBezTo>
                      <a:pt x="676920" y="817201"/>
                      <a:pt x="720639" y="714774"/>
                      <a:pt x="797676" y="643920"/>
                    </a:cubicBezTo>
                    <a:cubicBezTo>
                      <a:pt x="874643" y="573026"/>
                      <a:pt x="969275" y="537635"/>
                      <a:pt x="1081543" y="537635"/>
                    </a:cubicBezTo>
                    <a:cubicBezTo>
                      <a:pt x="1248578" y="537635"/>
                      <a:pt x="1364741" y="607203"/>
                      <a:pt x="1430021" y="746347"/>
                    </a:cubicBezTo>
                    <a:lnTo>
                      <a:pt x="2142631" y="746347"/>
                    </a:lnTo>
                    <a:cubicBezTo>
                      <a:pt x="2106045" y="604610"/>
                      <a:pt x="2040158" y="477050"/>
                      <a:pt x="1944878" y="363697"/>
                    </a:cubicBezTo>
                    <a:cubicBezTo>
                      <a:pt x="1849598" y="250262"/>
                      <a:pt x="1730157" y="161354"/>
                      <a:pt x="1586646" y="96961"/>
                    </a:cubicBezTo>
                    <a:cubicBezTo>
                      <a:pt x="1443053" y="32528"/>
                      <a:pt x="1282523" y="337"/>
                      <a:pt x="1105016" y="337"/>
                    </a:cubicBezTo>
                    <a:cubicBezTo>
                      <a:pt x="890973" y="337"/>
                      <a:pt x="700404" y="45398"/>
                      <a:pt x="533368" y="135623"/>
                    </a:cubicBezTo>
                    <a:cubicBezTo>
                      <a:pt x="366302" y="225808"/>
                      <a:pt x="235833" y="354634"/>
                      <a:pt x="141858" y="522162"/>
                    </a:cubicBezTo>
                    <a:cubicBezTo>
                      <a:pt x="47884" y="689640"/>
                      <a:pt x="896" y="885502"/>
                      <a:pt x="896" y="1109697"/>
                    </a:cubicBezTo>
                    <a:cubicBezTo>
                      <a:pt x="896" y="1333892"/>
                      <a:pt x="47206" y="1529683"/>
                      <a:pt x="139865" y="1697232"/>
                    </a:cubicBezTo>
                    <a:cubicBezTo>
                      <a:pt x="232494" y="1864710"/>
                      <a:pt x="362407" y="1993516"/>
                      <a:pt x="529463" y="2083761"/>
                    </a:cubicBezTo>
                    <a:cubicBezTo>
                      <a:pt x="696488" y="2173925"/>
                      <a:pt x="888353" y="2219048"/>
                      <a:pt x="1105016" y="2219048"/>
                    </a:cubicBezTo>
                    <a:cubicBezTo>
                      <a:pt x="1316479" y="2219048"/>
                      <a:pt x="1504418" y="2175201"/>
                      <a:pt x="1668853" y="2087619"/>
                    </a:cubicBezTo>
                    <a:cubicBezTo>
                      <a:pt x="1833298" y="1999997"/>
                      <a:pt x="1961856" y="1875039"/>
                      <a:pt x="2054515" y="1712685"/>
                    </a:cubicBezTo>
                    <a:cubicBezTo>
                      <a:pt x="2147144" y="1550341"/>
                      <a:pt x="2193514" y="1360940"/>
                      <a:pt x="2193514" y="1144471"/>
                    </a:cubicBezTo>
                    <a:cubicBezTo>
                      <a:pt x="2193514" y="1082630"/>
                      <a:pt x="2189608" y="1018186"/>
                      <a:pt x="2181767" y="951222"/>
                    </a:cubicBezTo>
                    <a:moveTo>
                      <a:pt x="1508333" y="1318430"/>
                    </a:moveTo>
                    <a:cubicBezTo>
                      <a:pt x="1508333" y="1431783"/>
                      <a:pt x="1469157" y="1521957"/>
                      <a:pt x="1390845" y="1588993"/>
                    </a:cubicBezTo>
                    <a:cubicBezTo>
                      <a:pt x="1312543" y="1655978"/>
                      <a:pt x="1214663" y="1689496"/>
                      <a:pt x="1097205" y="1689496"/>
                    </a:cubicBezTo>
                    <a:cubicBezTo>
                      <a:pt x="984948" y="1689496"/>
                      <a:pt x="890295" y="1657234"/>
                      <a:pt x="813339" y="1592871"/>
                    </a:cubicBezTo>
                    <a:cubicBezTo>
                      <a:pt x="736312" y="1528418"/>
                      <a:pt x="688647" y="1436917"/>
                      <a:pt x="670424" y="1318430"/>
                    </a:cubicBez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4" name="Google Shape;184;p20"/>
              <p:cNvSpPr/>
              <p:nvPr/>
            </p:nvSpPr>
            <p:spPr>
              <a:xfrm rot="10800000" flipH="1">
                <a:off x="6491878" y="1585525"/>
                <a:ext cx="1891136" cy="2218701"/>
              </a:xfrm>
              <a:custGeom>
                <a:avLst/>
                <a:gdLst/>
                <a:ahLst/>
                <a:cxnLst/>
                <a:rect l="l" t="t" r="r" b="b"/>
                <a:pathLst>
                  <a:path w="1891136" h="2218701" extrusionOk="0">
                    <a:moveTo>
                      <a:pt x="498200" y="96877"/>
                    </a:moveTo>
                    <a:cubicBezTo>
                      <a:pt x="349427" y="161270"/>
                      <a:pt x="231939" y="249560"/>
                      <a:pt x="145815" y="361658"/>
                    </a:cubicBezTo>
                    <a:cubicBezTo>
                      <a:pt x="59662" y="473755"/>
                      <a:pt x="11359" y="599382"/>
                      <a:pt x="958" y="738527"/>
                    </a:cubicBezTo>
                    <a:lnTo>
                      <a:pt x="662635" y="738527"/>
                    </a:lnTo>
                    <a:cubicBezTo>
                      <a:pt x="670486" y="663764"/>
                      <a:pt x="705717" y="603240"/>
                      <a:pt x="768366" y="556852"/>
                    </a:cubicBezTo>
                    <a:cubicBezTo>
                      <a:pt x="831006" y="510463"/>
                      <a:pt x="907972" y="487274"/>
                      <a:pt x="999387" y="487274"/>
                    </a:cubicBezTo>
                    <a:cubicBezTo>
                      <a:pt x="1082879" y="487274"/>
                      <a:pt x="1147492" y="503344"/>
                      <a:pt x="1193194" y="535607"/>
                    </a:cubicBezTo>
                    <a:cubicBezTo>
                      <a:pt x="1238836" y="567788"/>
                      <a:pt x="1261702" y="609640"/>
                      <a:pt x="1261702" y="661233"/>
                    </a:cubicBezTo>
                    <a:cubicBezTo>
                      <a:pt x="1261702" y="723074"/>
                      <a:pt x="1229032" y="768794"/>
                      <a:pt x="1163832" y="798433"/>
                    </a:cubicBezTo>
                    <a:cubicBezTo>
                      <a:pt x="1098552" y="828022"/>
                      <a:pt x="992810" y="860892"/>
                      <a:pt x="846678" y="897012"/>
                    </a:cubicBezTo>
                    <a:cubicBezTo>
                      <a:pt x="690054" y="933072"/>
                      <a:pt x="559504" y="971056"/>
                      <a:pt x="455118" y="1011024"/>
                    </a:cubicBezTo>
                    <a:cubicBezTo>
                      <a:pt x="350712" y="1050962"/>
                      <a:pt x="260643" y="1114068"/>
                      <a:pt x="184961" y="1200445"/>
                    </a:cubicBezTo>
                    <a:cubicBezTo>
                      <a:pt x="109239" y="1286741"/>
                      <a:pt x="71419" y="1403375"/>
                      <a:pt x="71419" y="1550236"/>
                    </a:cubicBezTo>
                    <a:cubicBezTo>
                      <a:pt x="71419" y="1673939"/>
                      <a:pt x="105971" y="1786634"/>
                      <a:pt x="175198" y="1888473"/>
                    </a:cubicBezTo>
                    <a:cubicBezTo>
                      <a:pt x="244303" y="1990232"/>
                      <a:pt x="346128" y="2070736"/>
                      <a:pt x="480584" y="2130035"/>
                    </a:cubicBezTo>
                    <a:cubicBezTo>
                      <a:pt x="615020" y="2189294"/>
                      <a:pt x="774872" y="2218953"/>
                      <a:pt x="960211" y="2218953"/>
                    </a:cubicBezTo>
                    <a:cubicBezTo>
                      <a:pt x="1234323" y="2218953"/>
                      <a:pt x="1450258" y="2151908"/>
                      <a:pt x="1608218" y="2017947"/>
                    </a:cubicBezTo>
                    <a:cubicBezTo>
                      <a:pt x="1766117" y="1883927"/>
                      <a:pt x="1856864" y="1706120"/>
                      <a:pt x="1880337" y="1484537"/>
                    </a:cubicBezTo>
                    <a:lnTo>
                      <a:pt x="1261702" y="1484537"/>
                    </a:lnTo>
                    <a:cubicBezTo>
                      <a:pt x="1251271" y="1559249"/>
                      <a:pt x="1217983" y="1618497"/>
                      <a:pt x="1161869" y="1662354"/>
                    </a:cubicBezTo>
                    <a:cubicBezTo>
                      <a:pt x="1105715" y="1706120"/>
                      <a:pt x="1031997" y="1728043"/>
                      <a:pt x="940653" y="1728043"/>
                    </a:cubicBezTo>
                    <a:cubicBezTo>
                      <a:pt x="862341" y="1728043"/>
                      <a:pt x="802241" y="1713208"/>
                      <a:pt x="760545" y="1683599"/>
                    </a:cubicBezTo>
                    <a:cubicBezTo>
                      <a:pt x="718748" y="1653959"/>
                      <a:pt x="697906" y="1613363"/>
                      <a:pt x="697906" y="1561851"/>
                    </a:cubicBezTo>
                    <a:cubicBezTo>
                      <a:pt x="697906" y="1500000"/>
                      <a:pt x="731173" y="1453622"/>
                      <a:pt x="797738" y="1422696"/>
                    </a:cubicBezTo>
                    <a:cubicBezTo>
                      <a:pt x="864294" y="1391771"/>
                      <a:pt x="968062" y="1360845"/>
                      <a:pt x="1109024" y="1329920"/>
                    </a:cubicBezTo>
                    <a:cubicBezTo>
                      <a:pt x="1270828" y="1288675"/>
                      <a:pt x="1402654" y="1248089"/>
                      <a:pt x="1504480" y="1208172"/>
                    </a:cubicBezTo>
                    <a:cubicBezTo>
                      <a:pt x="1606265" y="1168193"/>
                      <a:pt x="1695656" y="1103800"/>
                      <a:pt x="1772694" y="1014902"/>
                    </a:cubicBezTo>
                    <a:cubicBezTo>
                      <a:pt x="1849660" y="925994"/>
                      <a:pt x="1889464" y="806788"/>
                      <a:pt x="1892094" y="657344"/>
                    </a:cubicBezTo>
                    <a:cubicBezTo>
                      <a:pt x="1892094" y="531070"/>
                      <a:pt x="1856186" y="418314"/>
                      <a:pt x="1784410" y="319148"/>
                    </a:cubicBezTo>
                    <a:cubicBezTo>
                      <a:pt x="1712604" y="219901"/>
                      <a:pt x="1609503" y="141939"/>
                      <a:pt x="1475118" y="85282"/>
                    </a:cubicBezTo>
                    <a:cubicBezTo>
                      <a:pt x="1340611" y="28626"/>
                      <a:pt x="1184705" y="252"/>
                      <a:pt x="1007198" y="252"/>
                    </a:cubicBezTo>
                    <a:cubicBezTo>
                      <a:pt x="816628" y="252"/>
                      <a:pt x="646972" y="32433"/>
                      <a:pt x="498200" y="96877"/>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5" name="Google Shape;185;p20"/>
              <p:cNvSpPr/>
              <p:nvPr/>
            </p:nvSpPr>
            <p:spPr>
              <a:xfrm rot="10800000" flipH="1">
                <a:off x="2964500" y="341269"/>
                <a:ext cx="507440" cy="711794"/>
              </a:xfrm>
              <a:custGeom>
                <a:avLst/>
                <a:gdLst/>
                <a:ahLst/>
                <a:cxnLst/>
                <a:rect l="l" t="t" r="r" b="b"/>
                <a:pathLst>
                  <a:path w="507440" h="711794" extrusionOk="0">
                    <a:moveTo>
                      <a:pt x="408097" y="514300"/>
                    </a:moveTo>
                    <a:cubicBezTo>
                      <a:pt x="439472" y="496650"/>
                      <a:pt x="463978" y="470687"/>
                      <a:pt x="481613" y="436389"/>
                    </a:cubicBezTo>
                    <a:cubicBezTo>
                      <a:pt x="499238" y="402071"/>
                      <a:pt x="508041" y="360878"/>
                      <a:pt x="508041" y="312788"/>
                    </a:cubicBezTo>
                    <a:lnTo>
                      <a:pt x="508041" y="171"/>
                    </a:lnTo>
                    <a:lnTo>
                      <a:pt x="373494" y="171"/>
                    </a:lnTo>
                    <a:lnTo>
                      <a:pt x="373494" y="294510"/>
                    </a:lnTo>
                    <a:cubicBezTo>
                      <a:pt x="373494" y="336828"/>
                      <a:pt x="362921" y="369363"/>
                      <a:pt x="341774" y="392137"/>
                    </a:cubicBezTo>
                    <a:cubicBezTo>
                      <a:pt x="320638" y="414891"/>
                      <a:pt x="291802" y="426283"/>
                      <a:pt x="255277" y="426283"/>
                    </a:cubicBezTo>
                    <a:cubicBezTo>
                      <a:pt x="218114" y="426283"/>
                      <a:pt x="188803" y="414891"/>
                      <a:pt x="167343" y="392137"/>
                    </a:cubicBezTo>
                    <a:cubicBezTo>
                      <a:pt x="145863" y="369363"/>
                      <a:pt x="135148" y="336828"/>
                      <a:pt x="135148" y="294510"/>
                    </a:cubicBezTo>
                    <a:lnTo>
                      <a:pt x="135148" y="171"/>
                    </a:lnTo>
                    <a:lnTo>
                      <a:pt x="601" y="171"/>
                    </a:lnTo>
                    <a:lnTo>
                      <a:pt x="601" y="711965"/>
                    </a:lnTo>
                    <a:lnTo>
                      <a:pt x="135148" y="711965"/>
                    </a:lnTo>
                    <a:lnTo>
                      <a:pt x="135148" y="466687"/>
                    </a:lnTo>
                    <a:cubicBezTo>
                      <a:pt x="152439" y="489775"/>
                      <a:pt x="175508" y="507880"/>
                      <a:pt x="204344" y="521024"/>
                    </a:cubicBezTo>
                    <a:cubicBezTo>
                      <a:pt x="233170" y="534168"/>
                      <a:pt x="265203" y="540750"/>
                      <a:pt x="300443" y="540750"/>
                    </a:cubicBezTo>
                    <a:cubicBezTo>
                      <a:pt x="340813" y="540750"/>
                      <a:pt x="376691" y="531920"/>
                      <a:pt x="408097"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6" name="Google Shape;186;p20"/>
              <p:cNvSpPr/>
              <p:nvPr/>
            </p:nvSpPr>
            <p:spPr>
              <a:xfrm rot="10800000" flipH="1">
                <a:off x="3546906" y="511524"/>
                <a:ext cx="547820" cy="550199"/>
              </a:xfrm>
              <a:custGeom>
                <a:avLst/>
                <a:gdLst/>
                <a:ahLst/>
                <a:cxnLst/>
                <a:rect l="l" t="t" r="r" b="b"/>
                <a:pathLst>
                  <a:path w="547820" h="550199" extrusionOk="0">
                    <a:moveTo>
                      <a:pt x="339437" y="135295"/>
                    </a:moveTo>
                    <a:cubicBezTo>
                      <a:pt x="360887" y="147153"/>
                      <a:pt x="378027" y="164944"/>
                      <a:pt x="390856" y="188680"/>
                    </a:cubicBezTo>
                    <a:cubicBezTo>
                      <a:pt x="403655" y="212396"/>
                      <a:pt x="410080" y="241256"/>
                      <a:pt x="410080" y="275250"/>
                    </a:cubicBezTo>
                    <a:cubicBezTo>
                      <a:pt x="410080" y="325891"/>
                      <a:pt x="396765" y="364857"/>
                      <a:pt x="370196" y="392117"/>
                    </a:cubicBezTo>
                    <a:cubicBezTo>
                      <a:pt x="343596" y="419366"/>
                      <a:pt x="311087" y="433006"/>
                      <a:pt x="272639" y="433006"/>
                    </a:cubicBezTo>
                    <a:cubicBezTo>
                      <a:pt x="234202" y="433006"/>
                      <a:pt x="201997" y="419366"/>
                      <a:pt x="176054" y="392117"/>
                    </a:cubicBezTo>
                    <a:cubicBezTo>
                      <a:pt x="150102" y="364857"/>
                      <a:pt x="137121" y="325891"/>
                      <a:pt x="137121" y="275250"/>
                    </a:cubicBezTo>
                    <a:cubicBezTo>
                      <a:pt x="137121" y="224588"/>
                      <a:pt x="149768" y="185622"/>
                      <a:pt x="175093" y="158383"/>
                    </a:cubicBezTo>
                    <a:cubicBezTo>
                      <a:pt x="200388" y="131113"/>
                      <a:pt x="232269" y="117503"/>
                      <a:pt x="270717" y="117503"/>
                    </a:cubicBezTo>
                    <a:cubicBezTo>
                      <a:pt x="295061" y="117503"/>
                      <a:pt x="317967" y="123427"/>
                      <a:pt x="339437" y="135295"/>
                    </a:cubicBezTo>
                    <a:moveTo>
                      <a:pt x="132325" y="34296"/>
                    </a:moveTo>
                    <a:cubicBezTo>
                      <a:pt x="91318" y="57049"/>
                      <a:pt x="59112" y="89271"/>
                      <a:pt x="35730" y="130961"/>
                    </a:cubicBezTo>
                    <a:cubicBezTo>
                      <a:pt x="12338" y="172640"/>
                      <a:pt x="652" y="220740"/>
                      <a:pt x="652" y="275250"/>
                    </a:cubicBezTo>
                    <a:cubicBezTo>
                      <a:pt x="652" y="329749"/>
                      <a:pt x="12672" y="377849"/>
                      <a:pt x="36691" y="419528"/>
                    </a:cubicBezTo>
                    <a:cubicBezTo>
                      <a:pt x="60721" y="461208"/>
                      <a:pt x="93543" y="493440"/>
                      <a:pt x="135209" y="516204"/>
                    </a:cubicBezTo>
                    <a:cubicBezTo>
                      <a:pt x="176844" y="538957"/>
                      <a:pt x="223295" y="550349"/>
                      <a:pt x="274562" y="550349"/>
                    </a:cubicBezTo>
                    <a:cubicBezTo>
                      <a:pt x="325819" y="550349"/>
                      <a:pt x="372260" y="538957"/>
                      <a:pt x="413925" y="516204"/>
                    </a:cubicBezTo>
                    <a:cubicBezTo>
                      <a:pt x="455570" y="493440"/>
                      <a:pt x="488402" y="461208"/>
                      <a:pt x="512432" y="419528"/>
                    </a:cubicBezTo>
                    <a:cubicBezTo>
                      <a:pt x="536462" y="377849"/>
                      <a:pt x="548472" y="329749"/>
                      <a:pt x="548472" y="275250"/>
                    </a:cubicBezTo>
                    <a:cubicBezTo>
                      <a:pt x="548472" y="220740"/>
                      <a:pt x="536138" y="172640"/>
                      <a:pt x="511471" y="130961"/>
                    </a:cubicBezTo>
                    <a:cubicBezTo>
                      <a:pt x="486794" y="89271"/>
                      <a:pt x="453476" y="57049"/>
                      <a:pt x="411517" y="34296"/>
                    </a:cubicBezTo>
                    <a:cubicBezTo>
                      <a:pt x="369538" y="11532"/>
                      <a:pt x="322611" y="150"/>
                      <a:pt x="270717" y="150"/>
                    </a:cubicBezTo>
                    <a:cubicBezTo>
                      <a:pt x="219450" y="150"/>
                      <a:pt x="173323" y="11532"/>
                      <a:pt x="132325"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7" name="Google Shape;187;p20"/>
              <p:cNvSpPr/>
              <p:nvPr/>
            </p:nvSpPr>
            <p:spPr>
              <a:xfrm rot="10800000" flipH="1">
                <a:off x="4139893" y="511523"/>
                <a:ext cx="554538" cy="804135"/>
              </a:xfrm>
              <a:custGeom>
                <a:avLst/>
                <a:gdLst/>
                <a:ahLst/>
                <a:cxnLst/>
                <a:rect l="l" t="t" r="r" b="b"/>
                <a:pathLst>
                  <a:path w="554538" h="804135" extrusionOk="0">
                    <a:moveTo>
                      <a:pt x="400523" y="613402"/>
                    </a:moveTo>
                    <a:cubicBezTo>
                      <a:pt x="387703" y="636794"/>
                      <a:pt x="370412" y="654758"/>
                      <a:pt x="348638" y="667264"/>
                    </a:cubicBezTo>
                    <a:cubicBezTo>
                      <a:pt x="326845" y="679770"/>
                      <a:pt x="303462" y="686017"/>
                      <a:pt x="278471" y="686017"/>
                    </a:cubicBezTo>
                    <a:cubicBezTo>
                      <a:pt x="253480" y="686017"/>
                      <a:pt x="230422" y="679921"/>
                      <a:pt x="209265" y="667740"/>
                    </a:cubicBezTo>
                    <a:cubicBezTo>
                      <a:pt x="188139" y="655548"/>
                      <a:pt x="170979" y="637756"/>
                      <a:pt x="157846" y="614354"/>
                    </a:cubicBezTo>
                    <a:cubicBezTo>
                      <a:pt x="144703" y="590942"/>
                      <a:pt x="138157" y="563206"/>
                      <a:pt x="138157" y="531157"/>
                    </a:cubicBezTo>
                    <a:cubicBezTo>
                      <a:pt x="138157" y="499087"/>
                      <a:pt x="144703" y="471037"/>
                      <a:pt x="157846" y="446987"/>
                    </a:cubicBezTo>
                    <a:cubicBezTo>
                      <a:pt x="170979" y="422938"/>
                      <a:pt x="188271" y="404508"/>
                      <a:pt x="209751" y="391678"/>
                    </a:cubicBezTo>
                    <a:cubicBezTo>
                      <a:pt x="231201" y="378848"/>
                      <a:pt x="254107" y="372448"/>
                      <a:pt x="278471" y="372448"/>
                    </a:cubicBezTo>
                    <a:cubicBezTo>
                      <a:pt x="303462" y="372448"/>
                      <a:pt x="326845" y="378696"/>
                      <a:pt x="348638" y="391202"/>
                    </a:cubicBezTo>
                    <a:cubicBezTo>
                      <a:pt x="370412" y="403698"/>
                      <a:pt x="387703" y="421652"/>
                      <a:pt x="400523" y="445063"/>
                    </a:cubicBezTo>
                    <a:cubicBezTo>
                      <a:pt x="413342" y="468465"/>
                      <a:pt x="419747" y="496525"/>
                      <a:pt x="419747" y="529233"/>
                    </a:cubicBezTo>
                    <a:cubicBezTo>
                      <a:pt x="419747" y="561930"/>
                      <a:pt x="413342" y="589980"/>
                      <a:pt x="400523" y="613402"/>
                    </a:cubicBezTo>
                    <a:moveTo>
                      <a:pt x="348638" y="780759"/>
                    </a:moveTo>
                    <a:cubicBezTo>
                      <a:pt x="378729" y="765043"/>
                      <a:pt x="402455" y="744699"/>
                      <a:pt x="419747" y="719687"/>
                    </a:cubicBezTo>
                    <a:lnTo>
                      <a:pt x="419747" y="795675"/>
                    </a:lnTo>
                    <a:lnTo>
                      <a:pt x="555255" y="795675"/>
                    </a:lnTo>
                    <a:lnTo>
                      <a:pt x="555255" y="258943"/>
                    </a:lnTo>
                    <a:cubicBezTo>
                      <a:pt x="555255" y="209578"/>
                      <a:pt x="545319" y="165488"/>
                      <a:pt x="525468" y="126684"/>
                    </a:cubicBezTo>
                    <a:cubicBezTo>
                      <a:pt x="505607" y="87890"/>
                      <a:pt x="475810" y="57107"/>
                      <a:pt x="436077" y="34343"/>
                    </a:cubicBezTo>
                    <a:cubicBezTo>
                      <a:pt x="396344" y="11589"/>
                      <a:pt x="348294" y="197"/>
                      <a:pt x="291928" y="197"/>
                    </a:cubicBezTo>
                    <a:cubicBezTo>
                      <a:pt x="216317" y="197"/>
                      <a:pt x="154325" y="17837"/>
                      <a:pt x="105952" y="53097"/>
                    </a:cubicBezTo>
                    <a:cubicBezTo>
                      <a:pt x="57568" y="88377"/>
                      <a:pt x="30189" y="136466"/>
                      <a:pt x="23775" y="197375"/>
                    </a:cubicBezTo>
                    <a:lnTo>
                      <a:pt x="157361" y="197375"/>
                    </a:lnTo>
                    <a:cubicBezTo>
                      <a:pt x="164413" y="173022"/>
                      <a:pt x="179620" y="153610"/>
                      <a:pt x="203022" y="139190"/>
                    </a:cubicBezTo>
                    <a:cubicBezTo>
                      <a:pt x="226405" y="124760"/>
                      <a:pt x="254745" y="117550"/>
                      <a:pt x="288073" y="117550"/>
                    </a:cubicBezTo>
                    <a:cubicBezTo>
                      <a:pt x="327158" y="117550"/>
                      <a:pt x="358857" y="129256"/>
                      <a:pt x="383231" y="152658"/>
                    </a:cubicBezTo>
                    <a:cubicBezTo>
                      <a:pt x="407575" y="176070"/>
                      <a:pt x="419747" y="211491"/>
                      <a:pt x="419747" y="258943"/>
                    </a:cubicBezTo>
                    <a:lnTo>
                      <a:pt x="419747" y="341664"/>
                    </a:lnTo>
                    <a:cubicBezTo>
                      <a:pt x="402455" y="316663"/>
                      <a:pt x="378567" y="295813"/>
                      <a:pt x="348153" y="279145"/>
                    </a:cubicBezTo>
                    <a:cubicBezTo>
                      <a:pt x="317698" y="262477"/>
                      <a:pt x="282953" y="254133"/>
                      <a:pt x="243858" y="254133"/>
                    </a:cubicBezTo>
                    <a:cubicBezTo>
                      <a:pt x="199026" y="254133"/>
                      <a:pt x="158008" y="265677"/>
                      <a:pt x="120845" y="288765"/>
                    </a:cubicBezTo>
                    <a:cubicBezTo>
                      <a:pt x="83682" y="311843"/>
                      <a:pt x="54371" y="344388"/>
                      <a:pt x="32921" y="386392"/>
                    </a:cubicBezTo>
                    <a:cubicBezTo>
                      <a:pt x="11441" y="428386"/>
                      <a:pt x="716" y="476637"/>
                      <a:pt x="716" y="531157"/>
                    </a:cubicBezTo>
                    <a:cubicBezTo>
                      <a:pt x="716" y="585028"/>
                      <a:pt x="11441" y="632784"/>
                      <a:pt x="32921" y="674484"/>
                    </a:cubicBezTo>
                    <a:cubicBezTo>
                      <a:pt x="54371" y="716153"/>
                      <a:pt x="83521" y="748213"/>
                      <a:pt x="120360" y="770673"/>
                    </a:cubicBezTo>
                    <a:cubicBezTo>
                      <a:pt x="157199" y="793103"/>
                      <a:pt x="198358" y="804333"/>
                      <a:pt x="243858" y="804333"/>
                    </a:cubicBezTo>
                    <a:cubicBezTo>
                      <a:pt x="283591" y="804333"/>
                      <a:pt x="318507" y="796475"/>
                      <a:pt x="348638" y="780759"/>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8" name="Google Shape;188;p20"/>
              <p:cNvSpPr/>
              <p:nvPr/>
            </p:nvSpPr>
            <p:spPr>
              <a:xfrm rot="10800000" flipH="1">
                <a:off x="4772277" y="511525"/>
                <a:ext cx="529557" cy="550199"/>
              </a:xfrm>
              <a:custGeom>
                <a:avLst/>
                <a:gdLst/>
                <a:ahLst/>
                <a:cxnLst/>
                <a:rect l="l" t="t" r="r" b="b"/>
                <a:pathLst>
                  <a:path w="529557" h="550199" extrusionOk="0">
                    <a:moveTo>
                      <a:pt x="390982" y="325292"/>
                    </a:moveTo>
                    <a:cubicBezTo>
                      <a:pt x="390335" y="359914"/>
                      <a:pt x="377850" y="387650"/>
                      <a:pt x="353496" y="408499"/>
                    </a:cubicBezTo>
                    <a:cubicBezTo>
                      <a:pt x="329132" y="429319"/>
                      <a:pt x="299345" y="439759"/>
                      <a:pt x="264105" y="439759"/>
                    </a:cubicBezTo>
                    <a:cubicBezTo>
                      <a:pt x="230787" y="439759"/>
                      <a:pt x="202760" y="429653"/>
                      <a:pt x="180015" y="409451"/>
                    </a:cubicBezTo>
                    <a:cubicBezTo>
                      <a:pt x="157260" y="389249"/>
                      <a:pt x="143338" y="361190"/>
                      <a:pt x="138219" y="325292"/>
                    </a:cubicBezTo>
                    <a:close/>
                    <a:moveTo>
                      <a:pt x="526491" y="234875"/>
                    </a:moveTo>
                    <a:lnTo>
                      <a:pt x="137257" y="234875"/>
                    </a:lnTo>
                    <a:cubicBezTo>
                      <a:pt x="140444" y="196395"/>
                      <a:pt x="153901" y="166249"/>
                      <a:pt x="177607" y="144458"/>
                    </a:cubicBezTo>
                    <a:cubicBezTo>
                      <a:pt x="201313" y="122646"/>
                      <a:pt x="230483" y="111750"/>
                      <a:pt x="265076" y="111750"/>
                    </a:cubicBezTo>
                    <a:cubicBezTo>
                      <a:pt x="315048" y="111750"/>
                      <a:pt x="350602" y="133228"/>
                      <a:pt x="371759" y="176193"/>
                    </a:cubicBezTo>
                    <a:lnTo>
                      <a:pt x="516869" y="176193"/>
                    </a:lnTo>
                    <a:cubicBezTo>
                      <a:pt x="501510" y="124884"/>
                      <a:pt x="472016" y="82728"/>
                      <a:pt x="428469" y="49706"/>
                    </a:cubicBezTo>
                    <a:cubicBezTo>
                      <a:pt x="384871" y="16664"/>
                      <a:pt x="331378" y="169"/>
                      <a:pt x="267960" y="169"/>
                    </a:cubicBezTo>
                    <a:cubicBezTo>
                      <a:pt x="216682" y="169"/>
                      <a:pt x="170717" y="11551"/>
                      <a:pt x="130043" y="34325"/>
                    </a:cubicBezTo>
                    <a:cubicBezTo>
                      <a:pt x="89349" y="57068"/>
                      <a:pt x="57630" y="89300"/>
                      <a:pt x="34885" y="130980"/>
                    </a:cubicBezTo>
                    <a:cubicBezTo>
                      <a:pt x="12150" y="172659"/>
                      <a:pt x="778" y="220759"/>
                      <a:pt x="778" y="275268"/>
                    </a:cubicBezTo>
                    <a:cubicBezTo>
                      <a:pt x="778" y="330406"/>
                      <a:pt x="11988" y="378819"/>
                      <a:pt x="34399" y="420519"/>
                    </a:cubicBezTo>
                    <a:cubicBezTo>
                      <a:pt x="56841" y="462189"/>
                      <a:pt x="88236" y="494249"/>
                      <a:pt x="128596" y="516709"/>
                    </a:cubicBezTo>
                    <a:cubicBezTo>
                      <a:pt x="168977" y="539148"/>
                      <a:pt x="215418" y="550368"/>
                      <a:pt x="267960" y="550368"/>
                    </a:cubicBezTo>
                    <a:cubicBezTo>
                      <a:pt x="318569" y="550368"/>
                      <a:pt x="363907" y="539452"/>
                      <a:pt x="403964" y="517660"/>
                    </a:cubicBezTo>
                    <a:cubicBezTo>
                      <a:pt x="443990" y="495859"/>
                      <a:pt x="475072" y="464913"/>
                      <a:pt x="497169" y="424843"/>
                    </a:cubicBezTo>
                    <a:cubicBezTo>
                      <a:pt x="519287" y="384764"/>
                      <a:pt x="530336" y="338750"/>
                      <a:pt x="530336" y="286812"/>
                    </a:cubicBezTo>
                    <a:cubicBezTo>
                      <a:pt x="530336" y="267573"/>
                      <a:pt x="529051" y="250267"/>
                      <a:pt x="526491" y="234875"/>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9" name="Google Shape;189;p20"/>
              <p:cNvSpPr/>
              <p:nvPr/>
            </p:nvSpPr>
            <p:spPr>
              <a:xfrm rot="10800000" flipH="1">
                <a:off x="5351810" y="511523"/>
                <a:ext cx="442089" cy="550199"/>
              </a:xfrm>
              <a:custGeom>
                <a:avLst/>
                <a:gdLst/>
                <a:ahLst/>
                <a:cxnLst/>
                <a:rect l="l" t="t" r="r" b="b"/>
                <a:pathLst>
                  <a:path w="442089" h="550199" extrusionOk="0">
                    <a:moveTo>
                      <a:pt x="116131" y="23703"/>
                    </a:moveTo>
                    <a:cubicBezTo>
                      <a:pt x="81538" y="39419"/>
                      <a:pt x="54139" y="60734"/>
                      <a:pt x="33974" y="87660"/>
                    </a:cubicBezTo>
                    <a:cubicBezTo>
                      <a:pt x="13779" y="114606"/>
                      <a:pt x="2740" y="144418"/>
                      <a:pt x="808" y="177125"/>
                    </a:cubicBezTo>
                    <a:lnTo>
                      <a:pt x="136316" y="177125"/>
                    </a:lnTo>
                    <a:cubicBezTo>
                      <a:pt x="138866" y="156589"/>
                      <a:pt x="148953" y="139618"/>
                      <a:pt x="166589" y="126150"/>
                    </a:cubicBezTo>
                    <a:cubicBezTo>
                      <a:pt x="184204" y="112672"/>
                      <a:pt x="206139" y="105948"/>
                      <a:pt x="232415" y="105948"/>
                    </a:cubicBezTo>
                    <a:cubicBezTo>
                      <a:pt x="258054" y="105948"/>
                      <a:pt x="278077" y="111062"/>
                      <a:pt x="292505" y="121340"/>
                    </a:cubicBezTo>
                    <a:cubicBezTo>
                      <a:pt x="306903" y="131588"/>
                      <a:pt x="314117" y="144742"/>
                      <a:pt x="314117" y="160772"/>
                    </a:cubicBezTo>
                    <a:cubicBezTo>
                      <a:pt x="314117" y="178087"/>
                      <a:pt x="305294" y="191069"/>
                      <a:pt x="287679" y="199727"/>
                    </a:cubicBezTo>
                    <a:cubicBezTo>
                      <a:pt x="270064" y="208385"/>
                      <a:pt x="242037" y="217843"/>
                      <a:pt x="203590" y="228101"/>
                    </a:cubicBezTo>
                    <a:cubicBezTo>
                      <a:pt x="163857" y="237721"/>
                      <a:pt x="131358" y="247655"/>
                      <a:pt x="106044" y="257923"/>
                    </a:cubicBezTo>
                    <a:cubicBezTo>
                      <a:pt x="80719" y="268171"/>
                      <a:pt x="58965" y="283897"/>
                      <a:pt x="40682" y="305050"/>
                    </a:cubicBezTo>
                    <a:cubicBezTo>
                      <a:pt x="22420" y="326214"/>
                      <a:pt x="13303" y="354740"/>
                      <a:pt x="13303" y="390658"/>
                    </a:cubicBezTo>
                    <a:cubicBezTo>
                      <a:pt x="13303" y="420155"/>
                      <a:pt x="21782" y="447081"/>
                      <a:pt x="38770" y="471455"/>
                    </a:cubicBezTo>
                    <a:cubicBezTo>
                      <a:pt x="55748" y="495829"/>
                      <a:pt x="80091" y="515069"/>
                      <a:pt x="111811" y="529175"/>
                    </a:cubicBezTo>
                    <a:cubicBezTo>
                      <a:pt x="143530" y="543270"/>
                      <a:pt x="180855" y="550338"/>
                      <a:pt x="223785" y="550338"/>
                    </a:cubicBezTo>
                    <a:cubicBezTo>
                      <a:pt x="287214" y="550338"/>
                      <a:pt x="337823" y="534471"/>
                      <a:pt x="375623" y="502725"/>
                    </a:cubicBezTo>
                    <a:cubicBezTo>
                      <a:pt x="413434" y="470979"/>
                      <a:pt x="434266" y="428175"/>
                      <a:pt x="438101" y="374314"/>
                    </a:cubicBezTo>
                    <a:lnTo>
                      <a:pt x="309311" y="374314"/>
                    </a:lnTo>
                    <a:cubicBezTo>
                      <a:pt x="307389" y="395478"/>
                      <a:pt x="298566" y="412297"/>
                      <a:pt x="282883" y="424803"/>
                    </a:cubicBezTo>
                    <a:cubicBezTo>
                      <a:pt x="267170" y="437309"/>
                      <a:pt x="246196" y="443567"/>
                      <a:pt x="219920" y="443567"/>
                    </a:cubicBezTo>
                    <a:cubicBezTo>
                      <a:pt x="195576" y="443567"/>
                      <a:pt x="176838" y="439071"/>
                      <a:pt x="163715" y="430109"/>
                    </a:cubicBezTo>
                    <a:cubicBezTo>
                      <a:pt x="150562" y="421117"/>
                      <a:pt x="144016" y="408611"/>
                      <a:pt x="144016" y="392592"/>
                    </a:cubicBezTo>
                    <a:cubicBezTo>
                      <a:pt x="144016" y="374628"/>
                      <a:pt x="152970" y="360998"/>
                      <a:pt x="170909" y="351712"/>
                    </a:cubicBezTo>
                    <a:cubicBezTo>
                      <a:pt x="188848" y="342406"/>
                      <a:pt x="216712" y="332948"/>
                      <a:pt x="254533" y="323328"/>
                    </a:cubicBezTo>
                    <a:cubicBezTo>
                      <a:pt x="292981" y="313708"/>
                      <a:pt x="324680" y="303764"/>
                      <a:pt x="349671" y="293517"/>
                    </a:cubicBezTo>
                    <a:cubicBezTo>
                      <a:pt x="374662" y="283249"/>
                      <a:pt x="396294" y="267381"/>
                      <a:pt x="414557" y="245893"/>
                    </a:cubicBezTo>
                    <a:cubicBezTo>
                      <a:pt x="432819" y="224405"/>
                      <a:pt x="442259" y="196031"/>
                      <a:pt x="442897" y="160772"/>
                    </a:cubicBezTo>
                    <a:cubicBezTo>
                      <a:pt x="442897" y="129998"/>
                      <a:pt x="434398" y="102414"/>
                      <a:pt x="417430" y="78050"/>
                    </a:cubicBezTo>
                    <a:cubicBezTo>
                      <a:pt x="400453" y="53666"/>
                      <a:pt x="376109" y="34599"/>
                      <a:pt x="344390" y="20817"/>
                    </a:cubicBezTo>
                    <a:cubicBezTo>
                      <a:pt x="312670" y="7035"/>
                      <a:pt x="275669" y="139"/>
                      <a:pt x="233387" y="139"/>
                    </a:cubicBezTo>
                    <a:cubicBezTo>
                      <a:pt x="189809" y="139"/>
                      <a:pt x="150744" y="7997"/>
                      <a:pt x="116131" y="2370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0" name="Google Shape;190;p20"/>
              <p:cNvSpPr/>
              <p:nvPr/>
            </p:nvSpPr>
            <p:spPr>
              <a:xfrm rot="10800000" flipH="1">
                <a:off x="5850605" y="511524"/>
                <a:ext cx="514188" cy="550199"/>
              </a:xfrm>
              <a:custGeom>
                <a:avLst/>
                <a:gdLst/>
                <a:ahLst/>
                <a:cxnLst/>
                <a:rect l="l" t="t" r="r" b="b"/>
                <a:pathLst>
                  <a:path w="514188" h="550199" extrusionOk="0">
                    <a:moveTo>
                      <a:pt x="34481" y="420043"/>
                    </a:moveTo>
                    <a:cubicBezTo>
                      <a:pt x="56922" y="461408"/>
                      <a:pt x="87974" y="493468"/>
                      <a:pt x="127707" y="516232"/>
                    </a:cubicBezTo>
                    <a:cubicBezTo>
                      <a:pt x="167439" y="538986"/>
                      <a:pt x="212919" y="550378"/>
                      <a:pt x="264186" y="550378"/>
                    </a:cubicBezTo>
                    <a:cubicBezTo>
                      <a:pt x="330175" y="550378"/>
                      <a:pt x="384811" y="533862"/>
                      <a:pt x="428065" y="500840"/>
                    </a:cubicBezTo>
                    <a:cubicBezTo>
                      <a:pt x="471309" y="467798"/>
                      <a:pt x="500276" y="421481"/>
                      <a:pt x="515038" y="361847"/>
                    </a:cubicBezTo>
                    <a:lnTo>
                      <a:pt x="369908" y="361847"/>
                    </a:lnTo>
                    <a:cubicBezTo>
                      <a:pt x="362218" y="384935"/>
                      <a:pt x="349237" y="403041"/>
                      <a:pt x="330974" y="416195"/>
                    </a:cubicBezTo>
                    <a:cubicBezTo>
                      <a:pt x="312721" y="429328"/>
                      <a:pt x="290138" y="435910"/>
                      <a:pt x="263225" y="435910"/>
                    </a:cubicBezTo>
                    <a:cubicBezTo>
                      <a:pt x="224797" y="435910"/>
                      <a:pt x="194343" y="421967"/>
                      <a:pt x="171922" y="394069"/>
                    </a:cubicBezTo>
                    <a:cubicBezTo>
                      <a:pt x="149480" y="366171"/>
                      <a:pt x="138290" y="326577"/>
                      <a:pt x="138290" y="275278"/>
                    </a:cubicBezTo>
                    <a:cubicBezTo>
                      <a:pt x="138290" y="224616"/>
                      <a:pt x="149480" y="185347"/>
                      <a:pt x="171922" y="157449"/>
                    </a:cubicBezTo>
                    <a:cubicBezTo>
                      <a:pt x="194343" y="129551"/>
                      <a:pt x="224797" y="115597"/>
                      <a:pt x="263225" y="115597"/>
                    </a:cubicBezTo>
                    <a:cubicBezTo>
                      <a:pt x="317679" y="115597"/>
                      <a:pt x="353233" y="139971"/>
                      <a:pt x="369908" y="188709"/>
                    </a:cubicBezTo>
                    <a:lnTo>
                      <a:pt x="515038" y="188709"/>
                    </a:lnTo>
                    <a:cubicBezTo>
                      <a:pt x="500276" y="130989"/>
                      <a:pt x="471126" y="85137"/>
                      <a:pt x="427579" y="51154"/>
                    </a:cubicBezTo>
                    <a:cubicBezTo>
                      <a:pt x="383992" y="17160"/>
                      <a:pt x="329547" y="178"/>
                      <a:pt x="264186" y="178"/>
                    </a:cubicBezTo>
                    <a:cubicBezTo>
                      <a:pt x="212919" y="178"/>
                      <a:pt x="167439" y="11560"/>
                      <a:pt x="127707" y="34324"/>
                    </a:cubicBezTo>
                    <a:cubicBezTo>
                      <a:pt x="87974" y="57077"/>
                      <a:pt x="56922" y="89157"/>
                      <a:pt x="34481" y="130513"/>
                    </a:cubicBezTo>
                    <a:cubicBezTo>
                      <a:pt x="12060" y="171869"/>
                      <a:pt x="849" y="220120"/>
                      <a:pt x="849" y="275278"/>
                    </a:cubicBezTo>
                    <a:cubicBezTo>
                      <a:pt x="849" y="330415"/>
                      <a:pt x="12060" y="378677"/>
                      <a:pt x="34481" y="42004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1" name="Google Shape;191;p20"/>
              <p:cNvSpPr/>
              <p:nvPr/>
            </p:nvSpPr>
            <p:spPr>
              <a:xfrm rot="10800000" flipH="1">
                <a:off x="6444549" y="341269"/>
                <a:ext cx="507450" cy="711794"/>
              </a:xfrm>
              <a:custGeom>
                <a:avLst/>
                <a:gdLst/>
                <a:ahLst/>
                <a:cxnLst/>
                <a:rect l="l" t="t" r="r" b="b"/>
                <a:pathLst>
                  <a:path w="507450" h="711794" extrusionOk="0">
                    <a:moveTo>
                      <a:pt x="408441" y="514300"/>
                    </a:moveTo>
                    <a:cubicBezTo>
                      <a:pt x="439837" y="496650"/>
                      <a:pt x="464342" y="470687"/>
                      <a:pt x="481957" y="436389"/>
                    </a:cubicBezTo>
                    <a:cubicBezTo>
                      <a:pt x="499582" y="402071"/>
                      <a:pt x="508395" y="360878"/>
                      <a:pt x="508395" y="312788"/>
                    </a:cubicBezTo>
                    <a:lnTo>
                      <a:pt x="508395" y="171"/>
                    </a:lnTo>
                    <a:lnTo>
                      <a:pt x="373848" y="171"/>
                    </a:lnTo>
                    <a:lnTo>
                      <a:pt x="373848" y="294510"/>
                    </a:lnTo>
                    <a:cubicBezTo>
                      <a:pt x="373848" y="336828"/>
                      <a:pt x="363285" y="369363"/>
                      <a:pt x="342129" y="392137"/>
                    </a:cubicBezTo>
                    <a:cubicBezTo>
                      <a:pt x="320982" y="414891"/>
                      <a:pt x="292156" y="426283"/>
                      <a:pt x="255631" y="426283"/>
                    </a:cubicBezTo>
                    <a:cubicBezTo>
                      <a:pt x="218468" y="426283"/>
                      <a:pt x="189167" y="414891"/>
                      <a:pt x="167687" y="392137"/>
                    </a:cubicBezTo>
                    <a:cubicBezTo>
                      <a:pt x="146217" y="369363"/>
                      <a:pt x="135492" y="336828"/>
                      <a:pt x="135492" y="294510"/>
                    </a:cubicBezTo>
                    <a:lnTo>
                      <a:pt x="135492" y="171"/>
                    </a:lnTo>
                    <a:lnTo>
                      <a:pt x="945" y="171"/>
                    </a:lnTo>
                    <a:lnTo>
                      <a:pt x="945" y="711965"/>
                    </a:lnTo>
                    <a:lnTo>
                      <a:pt x="135492" y="711965"/>
                    </a:lnTo>
                    <a:lnTo>
                      <a:pt x="135492" y="466687"/>
                    </a:lnTo>
                    <a:cubicBezTo>
                      <a:pt x="152803" y="489775"/>
                      <a:pt x="175862" y="507880"/>
                      <a:pt x="204688" y="521024"/>
                    </a:cubicBezTo>
                    <a:cubicBezTo>
                      <a:pt x="233534" y="534168"/>
                      <a:pt x="265557" y="540750"/>
                      <a:pt x="300807" y="540750"/>
                    </a:cubicBezTo>
                    <a:cubicBezTo>
                      <a:pt x="341167" y="540750"/>
                      <a:pt x="377045" y="531920"/>
                      <a:pt x="408441"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2" name="Google Shape;192;p20"/>
              <p:cNvSpPr/>
              <p:nvPr/>
            </p:nvSpPr>
            <p:spPr>
              <a:xfrm rot="10800000" flipH="1">
                <a:off x="7026965" y="511524"/>
                <a:ext cx="547820" cy="550199"/>
              </a:xfrm>
              <a:custGeom>
                <a:avLst/>
                <a:gdLst/>
                <a:ahLst/>
                <a:cxnLst/>
                <a:rect l="l" t="t" r="r" b="b"/>
                <a:pathLst>
                  <a:path w="547820" h="550199" extrusionOk="0">
                    <a:moveTo>
                      <a:pt x="339781" y="135295"/>
                    </a:moveTo>
                    <a:cubicBezTo>
                      <a:pt x="361231" y="147153"/>
                      <a:pt x="378371" y="164944"/>
                      <a:pt x="391210" y="188680"/>
                    </a:cubicBezTo>
                    <a:cubicBezTo>
                      <a:pt x="403999" y="212396"/>
                      <a:pt x="410414" y="241256"/>
                      <a:pt x="410414" y="275250"/>
                    </a:cubicBezTo>
                    <a:cubicBezTo>
                      <a:pt x="410414" y="325891"/>
                      <a:pt x="397109" y="364857"/>
                      <a:pt x="370540" y="392117"/>
                    </a:cubicBezTo>
                    <a:cubicBezTo>
                      <a:pt x="343940" y="419366"/>
                      <a:pt x="311421" y="433006"/>
                      <a:pt x="272993" y="433006"/>
                    </a:cubicBezTo>
                    <a:cubicBezTo>
                      <a:pt x="234546" y="433006"/>
                      <a:pt x="202341" y="419366"/>
                      <a:pt x="176388" y="392117"/>
                    </a:cubicBezTo>
                    <a:cubicBezTo>
                      <a:pt x="150456" y="364857"/>
                      <a:pt x="137475" y="325891"/>
                      <a:pt x="137475" y="275250"/>
                    </a:cubicBezTo>
                    <a:cubicBezTo>
                      <a:pt x="137475" y="224588"/>
                      <a:pt x="150112" y="185622"/>
                      <a:pt x="175427" y="158383"/>
                    </a:cubicBezTo>
                    <a:cubicBezTo>
                      <a:pt x="200732" y="131113"/>
                      <a:pt x="232613" y="117503"/>
                      <a:pt x="271061" y="117503"/>
                    </a:cubicBezTo>
                    <a:cubicBezTo>
                      <a:pt x="295404" y="117503"/>
                      <a:pt x="318311" y="123427"/>
                      <a:pt x="339781" y="135295"/>
                    </a:cubicBezTo>
                    <a:moveTo>
                      <a:pt x="132659" y="34296"/>
                    </a:moveTo>
                    <a:cubicBezTo>
                      <a:pt x="91661" y="57049"/>
                      <a:pt x="59456" y="89271"/>
                      <a:pt x="36074" y="130961"/>
                    </a:cubicBezTo>
                    <a:cubicBezTo>
                      <a:pt x="12671" y="172640"/>
                      <a:pt x="995" y="220740"/>
                      <a:pt x="995" y="275250"/>
                    </a:cubicBezTo>
                    <a:cubicBezTo>
                      <a:pt x="995" y="329749"/>
                      <a:pt x="13015" y="377849"/>
                      <a:pt x="37035" y="419528"/>
                    </a:cubicBezTo>
                    <a:cubicBezTo>
                      <a:pt x="61065" y="461208"/>
                      <a:pt x="93887" y="493440"/>
                      <a:pt x="135553" y="516204"/>
                    </a:cubicBezTo>
                    <a:cubicBezTo>
                      <a:pt x="177188" y="538957"/>
                      <a:pt x="223639" y="550349"/>
                      <a:pt x="274896" y="550349"/>
                    </a:cubicBezTo>
                    <a:cubicBezTo>
                      <a:pt x="326163" y="550349"/>
                      <a:pt x="372604" y="538957"/>
                      <a:pt x="414269" y="516204"/>
                    </a:cubicBezTo>
                    <a:cubicBezTo>
                      <a:pt x="455904" y="493440"/>
                      <a:pt x="488756" y="461208"/>
                      <a:pt x="512776" y="419528"/>
                    </a:cubicBezTo>
                    <a:cubicBezTo>
                      <a:pt x="536806" y="377849"/>
                      <a:pt x="548816" y="329749"/>
                      <a:pt x="548816" y="275250"/>
                    </a:cubicBezTo>
                    <a:cubicBezTo>
                      <a:pt x="548816" y="220740"/>
                      <a:pt x="536482" y="172640"/>
                      <a:pt x="511815" y="130961"/>
                    </a:cubicBezTo>
                    <a:cubicBezTo>
                      <a:pt x="487148" y="89271"/>
                      <a:pt x="453820" y="57049"/>
                      <a:pt x="411861" y="34296"/>
                    </a:cubicBezTo>
                    <a:cubicBezTo>
                      <a:pt x="369892" y="11532"/>
                      <a:pt x="322965" y="150"/>
                      <a:pt x="271061" y="150"/>
                    </a:cubicBezTo>
                    <a:cubicBezTo>
                      <a:pt x="219794" y="150"/>
                      <a:pt x="173656" y="11532"/>
                      <a:pt x="132659"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3" name="Google Shape;193;p20"/>
              <p:cNvSpPr/>
              <p:nvPr/>
            </p:nvSpPr>
            <p:spPr>
              <a:xfrm rot="10800000" flipH="1">
                <a:off x="7620910" y="511524"/>
                <a:ext cx="547810" cy="550199"/>
              </a:xfrm>
              <a:custGeom>
                <a:avLst/>
                <a:gdLst/>
                <a:ahLst/>
                <a:cxnLst/>
                <a:rect l="l" t="t" r="r" b="b"/>
                <a:pathLst>
                  <a:path w="547810" h="550199" extrusionOk="0">
                    <a:moveTo>
                      <a:pt x="339830" y="135295"/>
                    </a:moveTo>
                    <a:cubicBezTo>
                      <a:pt x="361280" y="147153"/>
                      <a:pt x="378419" y="164944"/>
                      <a:pt x="391259" y="188680"/>
                    </a:cubicBezTo>
                    <a:cubicBezTo>
                      <a:pt x="404048" y="212396"/>
                      <a:pt x="410463" y="241256"/>
                      <a:pt x="410463" y="275250"/>
                    </a:cubicBezTo>
                    <a:cubicBezTo>
                      <a:pt x="410463" y="325891"/>
                      <a:pt x="397158" y="364857"/>
                      <a:pt x="370588" y="392117"/>
                    </a:cubicBezTo>
                    <a:cubicBezTo>
                      <a:pt x="343988" y="419366"/>
                      <a:pt x="311470" y="433006"/>
                      <a:pt x="273042" y="433006"/>
                    </a:cubicBezTo>
                    <a:cubicBezTo>
                      <a:pt x="234594" y="433006"/>
                      <a:pt x="202389" y="419366"/>
                      <a:pt x="176437" y="392117"/>
                    </a:cubicBezTo>
                    <a:cubicBezTo>
                      <a:pt x="150505" y="364857"/>
                      <a:pt x="137524" y="325891"/>
                      <a:pt x="137524" y="275250"/>
                    </a:cubicBezTo>
                    <a:cubicBezTo>
                      <a:pt x="137524" y="224588"/>
                      <a:pt x="150161" y="185622"/>
                      <a:pt x="175476" y="158383"/>
                    </a:cubicBezTo>
                    <a:cubicBezTo>
                      <a:pt x="200780" y="131113"/>
                      <a:pt x="232662" y="117503"/>
                      <a:pt x="271110" y="117503"/>
                    </a:cubicBezTo>
                    <a:cubicBezTo>
                      <a:pt x="295453" y="117503"/>
                      <a:pt x="318360" y="123427"/>
                      <a:pt x="339830" y="135295"/>
                    </a:cubicBezTo>
                    <a:moveTo>
                      <a:pt x="132708" y="34296"/>
                    </a:moveTo>
                    <a:cubicBezTo>
                      <a:pt x="91710" y="57049"/>
                      <a:pt x="59505" y="89271"/>
                      <a:pt x="36123" y="130961"/>
                    </a:cubicBezTo>
                    <a:cubicBezTo>
                      <a:pt x="12720" y="172640"/>
                      <a:pt x="1054" y="220740"/>
                      <a:pt x="1054" y="275250"/>
                    </a:cubicBezTo>
                    <a:cubicBezTo>
                      <a:pt x="1054" y="329749"/>
                      <a:pt x="13064" y="377849"/>
                      <a:pt x="37084" y="419528"/>
                    </a:cubicBezTo>
                    <a:cubicBezTo>
                      <a:pt x="61114" y="461208"/>
                      <a:pt x="93936" y="493440"/>
                      <a:pt x="135601" y="516204"/>
                    </a:cubicBezTo>
                    <a:cubicBezTo>
                      <a:pt x="177236" y="538957"/>
                      <a:pt x="223687" y="550349"/>
                      <a:pt x="274944" y="550349"/>
                    </a:cubicBezTo>
                    <a:cubicBezTo>
                      <a:pt x="326211" y="550349"/>
                      <a:pt x="372652" y="538957"/>
                      <a:pt x="414317" y="516204"/>
                    </a:cubicBezTo>
                    <a:cubicBezTo>
                      <a:pt x="455963" y="493440"/>
                      <a:pt x="488805" y="461208"/>
                      <a:pt x="512825" y="419528"/>
                    </a:cubicBezTo>
                    <a:cubicBezTo>
                      <a:pt x="536855" y="377849"/>
                      <a:pt x="548865" y="329749"/>
                      <a:pt x="548865" y="275250"/>
                    </a:cubicBezTo>
                    <a:cubicBezTo>
                      <a:pt x="548865" y="220740"/>
                      <a:pt x="536531" y="172640"/>
                      <a:pt x="511864" y="130961"/>
                    </a:cubicBezTo>
                    <a:cubicBezTo>
                      <a:pt x="487196" y="89271"/>
                      <a:pt x="453868" y="57049"/>
                      <a:pt x="411909" y="34296"/>
                    </a:cubicBezTo>
                    <a:cubicBezTo>
                      <a:pt x="369941" y="11532"/>
                      <a:pt x="323014" y="150"/>
                      <a:pt x="271110" y="150"/>
                    </a:cubicBezTo>
                    <a:cubicBezTo>
                      <a:pt x="219842" y="150"/>
                      <a:pt x="173705" y="11532"/>
                      <a:pt x="132708"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4" name="Google Shape;194;p20"/>
              <p:cNvSpPr/>
              <p:nvPr/>
            </p:nvSpPr>
            <p:spPr>
              <a:xfrm rot="10800000" flipH="1">
                <a:off x="8248471" y="341271"/>
                <a:ext cx="134546" cy="711794"/>
              </a:xfrm>
              <a:custGeom>
                <a:avLst/>
                <a:gdLst/>
                <a:ahLst/>
                <a:cxnLst/>
                <a:rect l="l" t="t" r="r" b="b"/>
                <a:pathLst>
                  <a:path w="134546" h="711794" extrusionOk="0">
                    <a:moveTo>
                      <a:pt x="134547" y="-254"/>
                    </a:moveTo>
                    <a:lnTo>
                      <a:pt x="0" y="-254"/>
                    </a:lnTo>
                    <a:lnTo>
                      <a:pt x="0" y="711540"/>
                    </a:lnTo>
                    <a:lnTo>
                      <a:pt x="134547" y="71154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5" name="Google Shape;195;p20"/>
              <p:cNvSpPr/>
              <p:nvPr/>
            </p:nvSpPr>
            <p:spPr>
              <a:xfrm rot="10800000" flipH="1">
                <a:off x="184698" y="233060"/>
                <a:ext cx="2187639" cy="1094728"/>
              </a:xfrm>
              <a:custGeom>
                <a:avLst/>
                <a:gdLst/>
                <a:ahLst/>
                <a:cxnLst/>
                <a:rect l="l" t="t" r="r" b="b"/>
                <a:pathLst>
                  <a:path w="2187639" h="1094728" extrusionOk="0">
                    <a:moveTo>
                      <a:pt x="1656406" y="1094946"/>
                    </a:moveTo>
                    <a:cubicBezTo>
                      <a:pt x="1656406" y="784222"/>
                      <a:pt x="1404725" y="532341"/>
                      <a:pt x="1094269" y="532341"/>
                    </a:cubicBezTo>
                    <a:cubicBezTo>
                      <a:pt x="783803" y="532341"/>
                      <a:pt x="532122" y="784222"/>
                      <a:pt x="532122" y="1094946"/>
                    </a:cubicBezTo>
                    <a:lnTo>
                      <a:pt x="449" y="1094946"/>
                    </a:lnTo>
                    <a:cubicBezTo>
                      <a:pt x="449" y="490348"/>
                      <a:pt x="490163" y="217"/>
                      <a:pt x="1094269" y="217"/>
                    </a:cubicBezTo>
                    <a:cubicBezTo>
                      <a:pt x="1698365" y="217"/>
                      <a:pt x="2188089" y="490348"/>
                      <a:pt x="2188089" y="1094946"/>
                    </a:cubicBezTo>
                    <a:close/>
                  </a:path>
                </a:pathLst>
              </a:custGeom>
              <a:solidFill>
                <a:srgbClr val="ED1C2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grpSp>
      <p:sp>
        <p:nvSpPr>
          <p:cNvPr id="196" name="Google Shape;196;p20"/>
          <p:cNvSpPr>
            <a:spLocks noGrp="1"/>
          </p:cNvSpPr>
          <p:nvPr>
            <p:ph type="pic" idx="2"/>
          </p:nvPr>
        </p:nvSpPr>
        <p:spPr>
          <a:xfrm>
            <a:off x="2590799" y="2663106"/>
            <a:ext cx="9601201" cy="4194895"/>
          </a:xfrm>
          <a:prstGeom prst="rect">
            <a:avLst/>
          </a:prstGeom>
          <a:solidFill>
            <a:schemeClr val="lt2"/>
          </a:solidFill>
          <a:ln>
            <a:noFill/>
          </a:ln>
        </p:spPr>
      </p:sp>
    </p:spTree>
    <p:extLst>
      <p:ext uri="{BB962C8B-B14F-4D97-AF65-F5344CB8AC3E}">
        <p14:creationId xmlns:p14="http://schemas.microsoft.com/office/powerpoint/2010/main" val="11619880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00% Tekst" userDrawn="1">
  <p:cSld name="100% Tekst">
    <p:spTree>
      <p:nvGrpSpPr>
        <p:cNvPr id="1" name="Shape 2516"/>
        <p:cNvGrpSpPr/>
        <p:nvPr/>
      </p:nvGrpSpPr>
      <p:grpSpPr>
        <a:xfrm>
          <a:off x="0" y="0"/>
          <a:ext cx="0" cy="0"/>
          <a:chOff x="0" y="0"/>
          <a:chExt cx="0" cy="0"/>
        </a:xfrm>
      </p:grpSpPr>
      <p:pic>
        <p:nvPicPr>
          <p:cNvPr id="2517" name="Google Shape;2517;p48"/>
          <p:cNvPicPr preferRelativeResize="0"/>
          <p:nvPr/>
        </p:nvPicPr>
        <p:blipFill rotWithShape="1">
          <a:blip r:embed="rId2">
            <a:alphaModFix/>
          </a:blip>
          <a:srcRect l="267" r="77922" b="61482"/>
          <a:stretch/>
        </p:blipFill>
        <p:spPr>
          <a:xfrm>
            <a:off x="791181" y="3"/>
            <a:ext cx="1994387" cy="1708218"/>
          </a:xfrm>
          <a:custGeom>
            <a:avLst/>
            <a:gdLst/>
            <a:ahLst/>
            <a:cxnLst/>
            <a:rect l="l" t="t" r="r" b="b"/>
            <a:pathLst>
              <a:path w="1994387" h="1981199" extrusionOk="0">
                <a:moveTo>
                  <a:pt x="0" y="0"/>
                </a:moveTo>
                <a:lnTo>
                  <a:pt x="1994387" y="0"/>
                </a:lnTo>
                <a:lnTo>
                  <a:pt x="1994387" y="1981199"/>
                </a:lnTo>
                <a:lnTo>
                  <a:pt x="0" y="1981199"/>
                </a:lnTo>
                <a:close/>
              </a:path>
            </a:pathLst>
          </a:custGeom>
          <a:pattFill prst="pct50">
            <a:fgClr>
              <a:srgbClr val="FF3300"/>
            </a:fgClr>
            <a:bgClr>
              <a:schemeClr val="bg1"/>
            </a:bgClr>
          </a:pattFill>
          <a:ln>
            <a:noFill/>
          </a:ln>
        </p:spPr>
      </p:pic>
      <p:sp>
        <p:nvSpPr>
          <p:cNvPr id="2519" name="Google Shape;2519;p48"/>
          <p:cNvSpPr/>
          <p:nvPr/>
        </p:nvSpPr>
        <p:spPr>
          <a:xfrm>
            <a:off x="1584495" y="1161095"/>
            <a:ext cx="324000" cy="46800"/>
          </a:xfrm>
          <a:prstGeom prst="rect">
            <a:avLst/>
          </a:prstGeom>
          <a:solidFill>
            <a:schemeClr val="dk1"/>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a:solidFill>
                <a:schemeClr val="lt1"/>
              </a:solidFill>
              <a:latin typeface="Quattrocento Sans"/>
              <a:ea typeface="Quattrocento Sans"/>
              <a:cs typeface="Quattrocento Sans"/>
              <a:sym typeface="Quattrocento Sans"/>
            </a:endParaRPr>
          </a:p>
        </p:txBody>
      </p:sp>
      <p:sp>
        <p:nvSpPr>
          <p:cNvPr id="2521" name="Google Shape;2521;p48"/>
          <p:cNvSpPr txBox="1">
            <a:spLocks noGrp="1"/>
          </p:cNvSpPr>
          <p:nvPr>
            <p:ph type="body" idx="2"/>
          </p:nvPr>
        </p:nvSpPr>
        <p:spPr>
          <a:xfrm>
            <a:off x="475974" y="1948430"/>
            <a:ext cx="10863161" cy="4387299"/>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1067"/>
              </a:spcBef>
              <a:spcAft>
                <a:spcPts val="0"/>
              </a:spcAft>
              <a:buClr>
                <a:schemeClr val="dk1"/>
              </a:buClr>
              <a:buSzPts val="1400"/>
              <a:buNone/>
              <a:defRPr sz="2000"/>
            </a:lvl1pPr>
            <a:lvl2pPr marL="1219170" lvl="1" indent="-304792" algn="l">
              <a:lnSpc>
                <a:spcPct val="100000"/>
              </a:lnSpc>
              <a:spcBef>
                <a:spcPts val="533"/>
              </a:spcBef>
              <a:spcAft>
                <a:spcPts val="0"/>
              </a:spcAft>
              <a:buClr>
                <a:schemeClr val="dk1"/>
              </a:buClr>
              <a:buSzPts val="1400"/>
              <a:buNone/>
              <a:defRPr/>
            </a:lvl2pPr>
            <a:lvl3pPr marL="1828754" lvl="2" indent="-423323" algn="l">
              <a:lnSpc>
                <a:spcPct val="100000"/>
              </a:lnSpc>
              <a:spcBef>
                <a:spcPts val="533"/>
              </a:spcBef>
              <a:spcAft>
                <a:spcPts val="0"/>
              </a:spcAft>
              <a:buSzPts val="1400"/>
              <a:buChar char="•"/>
              <a:defRPr/>
            </a:lvl3pPr>
            <a:lvl4pPr marL="2438339" lvl="3" indent="-423323" algn="l">
              <a:lnSpc>
                <a:spcPct val="100000"/>
              </a:lnSpc>
              <a:spcBef>
                <a:spcPts val="533"/>
              </a:spcBef>
              <a:spcAft>
                <a:spcPts val="0"/>
              </a:spcAft>
              <a:buSzPts val="1400"/>
              <a:buChar char="－"/>
              <a:defRPr/>
            </a:lvl4pPr>
            <a:lvl5pPr marL="3047924" lvl="4" indent="-304792" algn="l">
              <a:lnSpc>
                <a:spcPct val="100000"/>
              </a:lnSpc>
              <a:spcBef>
                <a:spcPts val="533"/>
              </a:spcBef>
              <a:spcAft>
                <a:spcPts val="0"/>
              </a:spcAft>
              <a:buClr>
                <a:schemeClr val="dk1"/>
              </a:buClr>
              <a:buSzPts val="1400"/>
              <a:buNone/>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pPr lvl="0"/>
            <a:r>
              <a:rPr lang="en-US"/>
              <a:t>Click to edit Master text styles</a:t>
            </a:r>
          </a:p>
        </p:txBody>
      </p:sp>
      <p:grpSp>
        <p:nvGrpSpPr>
          <p:cNvPr id="2525" name="Google Shape;2525;p48"/>
          <p:cNvGrpSpPr/>
          <p:nvPr/>
        </p:nvGrpSpPr>
        <p:grpSpPr>
          <a:xfrm>
            <a:off x="-3577242" y="2845046"/>
            <a:ext cx="3593091" cy="4430752"/>
            <a:chOff x="-3593091" y="2754611"/>
            <a:chExt cx="3593091" cy="4430752"/>
          </a:xfrm>
        </p:grpSpPr>
        <p:pic>
          <p:nvPicPr>
            <p:cNvPr id="2526" name="Google Shape;2526;p48"/>
            <p:cNvPicPr preferRelativeResize="0"/>
            <p:nvPr/>
          </p:nvPicPr>
          <p:blipFill rotWithShape="1">
            <a:blip r:embed="rId3">
              <a:alphaModFix/>
            </a:blip>
            <a:srcRect/>
            <a:stretch/>
          </p:blipFill>
          <p:spPr>
            <a:xfrm>
              <a:off x="-3022328" y="4545142"/>
              <a:ext cx="2628900" cy="2006600"/>
            </a:xfrm>
            <a:prstGeom prst="rect">
              <a:avLst/>
            </a:prstGeom>
            <a:noFill/>
            <a:ln>
              <a:noFill/>
            </a:ln>
          </p:spPr>
        </p:pic>
        <p:grpSp>
          <p:nvGrpSpPr>
            <p:cNvPr id="2527" name="Google Shape;2527;p48"/>
            <p:cNvGrpSpPr/>
            <p:nvPr/>
          </p:nvGrpSpPr>
          <p:grpSpPr>
            <a:xfrm>
              <a:off x="-3593091" y="2754611"/>
              <a:ext cx="3593091" cy="4430752"/>
              <a:chOff x="-3593091" y="2754611"/>
              <a:chExt cx="3593091" cy="4430752"/>
            </a:xfrm>
          </p:grpSpPr>
          <p:sp>
            <p:nvSpPr>
              <p:cNvPr id="2528" name="Google Shape;2528;p48"/>
              <p:cNvSpPr/>
              <p:nvPr/>
            </p:nvSpPr>
            <p:spPr>
              <a:xfrm>
                <a:off x="-3593091" y="2754611"/>
                <a:ext cx="3593091" cy="4430752"/>
              </a:xfrm>
              <a:prstGeom prst="rect">
                <a:avLst/>
              </a:prstGeom>
              <a:noFill/>
              <a:ln>
                <a:noFill/>
              </a:ln>
            </p:spPr>
            <p:txBody>
              <a:bodyPr spcFirstLastPara="1" wrap="square" lIns="135000" tIns="108000" rIns="135000" bIns="108000" anchor="t" anchorCtr="0">
                <a:noAutofit/>
              </a:bodyPr>
              <a:lstStyle/>
              <a:p>
                <a:pPr marL="0" marR="0" lvl="0" indent="0" algn="l" rtl="0">
                  <a:lnSpc>
                    <a:spcPct val="90000"/>
                  </a:lnSpc>
                  <a:spcBef>
                    <a:spcPts val="0"/>
                  </a:spcBef>
                  <a:spcAft>
                    <a:spcPts val="0"/>
                  </a:spcAft>
                  <a:buNone/>
                </a:pPr>
                <a:r>
                  <a:rPr lang="nl" sz="1333" b="1" i="0" cap="none">
                    <a:solidFill>
                      <a:schemeClr val="dk1"/>
                    </a:solidFill>
                    <a:latin typeface="Quattrocento Sans"/>
                    <a:ea typeface="Quattrocento Sans"/>
                    <a:cs typeface="Quattrocento Sans"/>
                    <a:sym typeface="Quattrocento Sans"/>
                  </a:rPr>
                  <a:t>TEKSTNIVEAUS KIEZEN</a:t>
                </a:r>
                <a:endParaRPr sz="1467"/>
              </a:p>
            </p:txBody>
          </p:sp>
          <p:sp>
            <p:nvSpPr>
              <p:cNvPr id="2529" name="Google Shape;2529;p48"/>
              <p:cNvSpPr/>
              <p:nvPr/>
            </p:nvSpPr>
            <p:spPr>
              <a:xfrm>
                <a:off x="-3411109" y="4048410"/>
                <a:ext cx="3398037" cy="496732"/>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900"/>
                  <a:buFont typeface="Quattrocento Sans"/>
                  <a:buNone/>
                </a:pPr>
                <a:r>
                  <a:rPr lang="nl" sz="1200" b="0" i="0" u="none" strike="noStrike" cap="none">
                    <a:solidFill>
                      <a:schemeClr val="dk1"/>
                    </a:solidFill>
                    <a:latin typeface="Quattrocento Sans"/>
                    <a:ea typeface="Quattrocento Sans"/>
                    <a:cs typeface="Quattrocento Sans"/>
                    <a:sym typeface="Quattrocento Sans"/>
                  </a:rPr>
                  <a:t>Gebruik onder de tab </a:t>
                </a:r>
                <a:r>
                  <a:rPr lang="nl" sz="1200" b="1" i="0" u="none" strike="noStrike" cap="none">
                    <a:solidFill>
                      <a:schemeClr val="dk1"/>
                    </a:solidFill>
                    <a:latin typeface="Quattrocento Sans"/>
                    <a:ea typeface="Quattrocento Sans"/>
                    <a:cs typeface="Quattrocento Sans"/>
                    <a:sym typeface="Quattrocento Sans"/>
                  </a:rPr>
                  <a:t>‘Start’</a:t>
                </a:r>
                <a:r>
                  <a:rPr lang="nl" sz="1200" b="0" i="0" u="none" strike="noStrike" cap="none">
                    <a:solidFill>
                      <a:schemeClr val="dk1"/>
                    </a:solidFill>
                    <a:latin typeface="Quattrocento Sans"/>
                    <a:ea typeface="Quattrocento Sans"/>
                    <a:cs typeface="Quattrocento Sans"/>
                    <a:sym typeface="Quattrocento Sans"/>
                  </a:rPr>
                  <a:t> de </a:t>
                </a:r>
                <a:r>
                  <a:rPr lang="nl" sz="1200" b="1" i="0" u="none" strike="noStrike" cap="none">
                    <a:solidFill>
                      <a:schemeClr val="dk1"/>
                    </a:solidFill>
                    <a:latin typeface="Quattrocento Sans"/>
                    <a:ea typeface="Quattrocento Sans"/>
                    <a:cs typeface="Quattrocento Sans"/>
                    <a:sym typeface="Quattrocento Sans"/>
                  </a:rPr>
                  <a:t>lijstniveau-knoppen</a:t>
                </a:r>
                <a:r>
                  <a:rPr lang="nl" sz="1200" b="0" i="0" u="none" strike="noStrike" cap="none">
                    <a:solidFill>
                      <a:schemeClr val="dk1"/>
                    </a:solidFill>
                    <a:latin typeface="Quattrocento Sans"/>
                    <a:ea typeface="Quattrocento Sans"/>
                    <a:cs typeface="Quattrocento Sans"/>
                    <a:sym typeface="Quattrocento Sans"/>
                  </a:rPr>
                  <a:t> om een tekst niveau te kiezen. Kies uit:</a:t>
                </a:r>
                <a:endParaRPr sz="1467"/>
              </a:p>
            </p:txBody>
          </p:sp>
          <p:grpSp>
            <p:nvGrpSpPr>
              <p:cNvPr id="2530" name="Google Shape;2530;p48"/>
              <p:cNvGrpSpPr/>
              <p:nvPr/>
            </p:nvGrpSpPr>
            <p:grpSpPr>
              <a:xfrm>
                <a:off x="-3412097" y="3250745"/>
                <a:ext cx="3234311" cy="604518"/>
                <a:chOff x="-3605171" y="458674"/>
                <a:chExt cx="3234311" cy="558875"/>
              </a:xfrm>
            </p:grpSpPr>
            <p:sp>
              <p:nvSpPr>
                <p:cNvPr id="2531" name="Google Shape;2531;p48"/>
                <p:cNvSpPr/>
                <p:nvPr/>
              </p:nvSpPr>
              <p:spPr>
                <a:xfrm>
                  <a:off x="-3604183" y="458674"/>
                  <a:ext cx="393459" cy="184058"/>
                </a:xfrm>
                <a:prstGeom prst="rect">
                  <a:avLst/>
                </a:prstGeom>
                <a:solidFill>
                  <a:srgbClr val="F8F8F8"/>
                </a:solidFill>
                <a:ln>
                  <a:noFill/>
                </a:ln>
              </p:spPr>
              <p:txBody>
                <a:bodyPr spcFirstLastPara="1" wrap="square" lIns="0" tIns="13500" rIns="0" bIns="0" anchor="t" anchorCtr="0">
                  <a:noAutofit/>
                </a:bodyPr>
                <a:lstStyle/>
                <a:p>
                  <a:pPr marL="0" marR="0" lvl="0" indent="0" algn="ctr" rtl="0">
                    <a:spcBef>
                      <a:spcPts val="0"/>
                    </a:spcBef>
                    <a:spcAft>
                      <a:spcPts val="0"/>
                    </a:spcAft>
                    <a:buNone/>
                  </a:pPr>
                  <a:r>
                    <a:rPr lang="nl" sz="933" b="1">
                      <a:solidFill>
                        <a:schemeClr val="dk1"/>
                      </a:solidFill>
                      <a:latin typeface="Quattrocento Sans"/>
                      <a:ea typeface="Quattrocento Sans"/>
                      <a:cs typeface="Quattrocento Sans"/>
                      <a:sym typeface="Quattrocento Sans"/>
                    </a:rPr>
                    <a:t>Start</a:t>
                  </a:r>
                  <a:endParaRPr sz="1467"/>
                </a:p>
              </p:txBody>
            </p:sp>
            <p:sp>
              <p:nvSpPr>
                <p:cNvPr id="2532" name="Google Shape;2532;p48"/>
                <p:cNvSpPr/>
                <p:nvPr/>
              </p:nvSpPr>
              <p:spPr>
                <a:xfrm>
                  <a:off x="-3599184" y="621345"/>
                  <a:ext cx="383782" cy="27171"/>
                </a:xfrm>
                <a:prstGeom prst="rect">
                  <a:avLst/>
                </a:prstGeom>
                <a:solidFill>
                  <a:srgbClr val="B74629"/>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a:solidFill>
                      <a:schemeClr val="dk1"/>
                    </a:solidFill>
                    <a:latin typeface="Quattrocento Sans"/>
                    <a:ea typeface="Quattrocento Sans"/>
                    <a:cs typeface="Quattrocento Sans"/>
                    <a:sym typeface="Quattrocento Sans"/>
                  </a:endParaRPr>
                </a:p>
              </p:txBody>
            </p:sp>
            <p:grpSp>
              <p:nvGrpSpPr>
                <p:cNvPr id="2533" name="Google Shape;2533;p48"/>
                <p:cNvGrpSpPr/>
                <p:nvPr/>
              </p:nvGrpSpPr>
              <p:grpSpPr>
                <a:xfrm>
                  <a:off x="-3386247" y="830871"/>
                  <a:ext cx="139423" cy="109566"/>
                  <a:chOff x="-2866744" y="827071"/>
                  <a:chExt cx="168701" cy="132575"/>
                </a:xfrm>
              </p:grpSpPr>
              <p:grpSp>
                <p:nvGrpSpPr>
                  <p:cNvPr id="2534" name="Google Shape;2534;p48"/>
                  <p:cNvGrpSpPr/>
                  <p:nvPr/>
                </p:nvGrpSpPr>
                <p:grpSpPr>
                  <a:xfrm>
                    <a:off x="-2866744" y="827071"/>
                    <a:ext cx="168701" cy="132575"/>
                    <a:chOff x="-2866744" y="827071"/>
                    <a:chExt cx="168701" cy="132575"/>
                  </a:xfrm>
                </p:grpSpPr>
                <p:cxnSp>
                  <p:nvCxnSpPr>
                    <p:cNvPr id="2535" name="Google Shape;2535;p48"/>
                    <p:cNvCxnSpPr/>
                    <p:nvPr/>
                  </p:nvCxnSpPr>
                  <p:spPr>
                    <a:xfrm>
                      <a:off x="-2866744" y="827071"/>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36" name="Google Shape;2536;p48"/>
                    <p:cNvCxnSpPr/>
                    <p:nvPr/>
                  </p:nvCxnSpPr>
                  <p:spPr>
                    <a:xfrm>
                      <a:off x="-2866744" y="959646"/>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37" name="Google Shape;2537;p48"/>
                    <p:cNvCxnSpPr/>
                    <p:nvPr/>
                  </p:nvCxnSpPr>
                  <p:spPr>
                    <a:xfrm>
                      <a:off x="-2773990" y="926503"/>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38" name="Google Shape;2538;p48"/>
                    <p:cNvCxnSpPr/>
                    <p:nvPr/>
                  </p:nvCxnSpPr>
                  <p:spPr>
                    <a:xfrm>
                      <a:off x="-2773990" y="893359"/>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39" name="Google Shape;2539;p48"/>
                    <p:cNvCxnSpPr/>
                    <p:nvPr/>
                  </p:nvCxnSpPr>
                  <p:spPr>
                    <a:xfrm>
                      <a:off x="-2773990" y="860215"/>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grpSp>
              <p:sp>
                <p:nvSpPr>
                  <p:cNvPr id="2540" name="Google Shape;2540;p48"/>
                  <p:cNvSpPr/>
                  <p:nvPr/>
                </p:nvSpPr>
                <p:spPr>
                  <a:xfrm>
                    <a:off x="-2866744" y="858737"/>
                    <a:ext cx="70676" cy="67902"/>
                  </a:xfrm>
                  <a:prstGeom prst="rightArrow">
                    <a:avLst>
                      <a:gd name="adj1" fmla="val 25329"/>
                      <a:gd name="adj2" fmla="val 63628"/>
                    </a:avLst>
                  </a:prstGeom>
                  <a:solidFill>
                    <a:srgbClr val="4A7DB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a:solidFill>
                        <a:schemeClr val="dk1"/>
                      </a:solidFill>
                      <a:latin typeface="Quattrocento Sans"/>
                      <a:ea typeface="Quattrocento Sans"/>
                      <a:cs typeface="Quattrocento Sans"/>
                      <a:sym typeface="Quattrocento Sans"/>
                    </a:endParaRPr>
                  </a:p>
                </p:txBody>
              </p:sp>
            </p:grpSp>
            <p:grpSp>
              <p:nvGrpSpPr>
                <p:cNvPr id="2541" name="Google Shape;2541;p48"/>
                <p:cNvGrpSpPr/>
                <p:nvPr/>
              </p:nvGrpSpPr>
              <p:grpSpPr>
                <a:xfrm>
                  <a:off x="-3605171" y="830871"/>
                  <a:ext cx="139423" cy="109566"/>
                  <a:chOff x="-2866744" y="518074"/>
                  <a:chExt cx="168701" cy="132575"/>
                </a:xfrm>
              </p:grpSpPr>
              <p:grpSp>
                <p:nvGrpSpPr>
                  <p:cNvPr id="2542" name="Google Shape;2542;p48"/>
                  <p:cNvGrpSpPr/>
                  <p:nvPr/>
                </p:nvGrpSpPr>
                <p:grpSpPr>
                  <a:xfrm>
                    <a:off x="-2866744" y="518074"/>
                    <a:ext cx="168701" cy="132575"/>
                    <a:chOff x="-2866744" y="518074"/>
                    <a:chExt cx="168701" cy="132575"/>
                  </a:xfrm>
                </p:grpSpPr>
                <p:cxnSp>
                  <p:nvCxnSpPr>
                    <p:cNvPr id="2543" name="Google Shape;2543;p48"/>
                    <p:cNvCxnSpPr/>
                    <p:nvPr/>
                  </p:nvCxnSpPr>
                  <p:spPr>
                    <a:xfrm>
                      <a:off x="-2866744" y="518074"/>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44" name="Google Shape;2544;p48"/>
                    <p:cNvCxnSpPr/>
                    <p:nvPr/>
                  </p:nvCxnSpPr>
                  <p:spPr>
                    <a:xfrm>
                      <a:off x="-2866744" y="650649"/>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45" name="Google Shape;2545;p48"/>
                    <p:cNvCxnSpPr/>
                    <p:nvPr/>
                  </p:nvCxnSpPr>
                  <p:spPr>
                    <a:xfrm>
                      <a:off x="-2773990" y="617506"/>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46" name="Google Shape;2546;p48"/>
                    <p:cNvCxnSpPr/>
                    <p:nvPr/>
                  </p:nvCxnSpPr>
                  <p:spPr>
                    <a:xfrm>
                      <a:off x="-2773990" y="584362"/>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47" name="Google Shape;2547;p48"/>
                    <p:cNvCxnSpPr/>
                    <p:nvPr/>
                  </p:nvCxnSpPr>
                  <p:spPr>
                    <a:xfrm>
                      <a:off x="-2773990" y="551218"/>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grpSp>
              <p:sp>
                <p:nvSpPr>
                  <p:cNvPr id="2548" name="Google Shape;2548;p48"/>
                  <p:cNvSpPr/>
                  <p:nvPr/>
                </p:nvSpPr>
                <p:spPr>
                  <a:xfrm flipH="1">
                    <a:off x="-2866744" y="549740"/>
                    <a:ext cx="70676" cy="67902"/>
                  </a:xfrm>
                  <a:prstGeom prst="rightArrow">
                    <a:avLst>
                      <a:gd name="adj1" fmla="val 25329"/>
                      <a:gd name="adj2" fmla="val 63628"/>
                    </a:avLst>
                  </a:prstGeom>
                  <a:solidFill>
                    <a:srgbClr val="4A7DB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a:solidFill>
                        <a:schemeClr val="dk1"/>
                      </a:solidFill>
                      <a:latin typeface="Quattrocento Sans"/>
                      <a:ea typeface="Quattrocento Sans"/>
                      <a:cs typeface="Quattrocento Sans"/>
                      <a:sym typeface="Quattrocento Sans"/>
                    </a:endParaRPr>
                  </a:p>
                </p:txBody>
              </p:sp>
            </p:grpSp>
            <p:cxnSp>
              <p:nvCxnSpPr>
                <p:cNvPr id="2549" name="Google Shape;2549;p48"/>
                <p:cNvCxnSpPr/>
                <p:nvPr/>
              </p:nvCxnSpPr>
              <p:spPr>
                <a:xfrm rot="10800000" flipH="1">
                  <a:off x="-3459956" y="588169"/>
                  <a:ext cx="547687" cy="219076"/>
                </a:xfrm>
                <a:prstGeom prst="straightConnector1">
                  <a:avLst/>
                </a:prstGeom>
                <a:noFill/>
                <a:ln w="19050" cap="rnd" cmpd="sng">
                  <a:solidFill>
                    <a:schemeClr val="dk2"/>
                  </a:solidFill>
                  <a:prstDash val="solid"/>
                  <a:round/>
                  <a:headEnd type="oval" w="med" len="med"/>
                  <a:tailEnd type="none" w="sm" len="sm"/>
                </a:ln>
              </p:spPr>
            </p:cxnSp>
            <p:cxnSp>
              <p:nvCxnSpPr>
                <p:cNvPr id="2550" name="Google Shape;2550;p48"/>
                <p:cNvCxnSpPr/>
                <p:nvPr/>
              </p:nvCxnSpPr>
              <p:spPr>
                <a:xfrm>
                  <a:off x="-3224213" y="828675"/>
                  <a:ext cx="319088" cy="0"/>
                </a:xfrm>
                <a:prstGeom prst="straightConnector1">
                  <a:avLst/>
                </a:prstGeom>
                <a:noFill/>
                <a:ln w="19050" cap="rnd" cmpd="sng">
                  <a:solidFill>
                    <a:schemeClr val="dk2"/>
                  </a:solidFill>
                  <a:prstDash val="solid"/>
                  <a:round/>
                  <a:headEnd type="oval" w="med" len="med"/>
                  <a:tailEnd type="none" w="sm" len="sm"/>
                </a:ln>
              </p:spPr>
            </p:cxnSp>
            <p:sp>
              <p:nvSpPr>
                <p:cNvPr id="2551" name="Google Shape;2551;p48"/>
                <p:cNvSpPr/>
                <p:nvPr/>
              </p:nvSpPr>
              <p:spPr>
                <a:xfrm>
                  <a:off x="-2559903" y="512179"/>
                  <a:ext cx="2189042" cy="151083"/>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800"/>
                    <a:buFont typeface="Quattrocento Sans"/>
                    <a:buNone/>
                  </a:pPr>
                  <a:r>
                    <a:rPr lang="nl" sz="1067" b="0" i="0" u="none" strike="noStrike" cap="none">
                      <a:solidFill>
                        <a:schemeClr val="dk1"/>
                      </a:solidFill>
                      <a:latin typeface="Quattrocento Sans"/>
                      <a:ea typeface="Quattrocento Sans"/>
                      <a:cs typeface="Quattrocento Sans"/>
                      <a:sym typeface="Quattrocento Sans"/>
                    </a:rPr>
                    <a:t>Tekstniveau omhoog</a:t>
                  </a:r>
                  <a:endParaRPr sz="1467"/>
                </a:p>
              </p:txBody>
            </p:sp>
            <p:sp>
              <p:nvSpPr>
                <p:cNvPr id="2552" name="Google Shape;2552;p48"/>
                <p:cNvSpPr/>
                <p:nvPr/>
              </p:nvSpPr>
              <p:spPr>
                <a:xfrm>
                  <a:off x="-2559903" y="819562"/>
                  <a:ext cx="2189043" cy="142202"/>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800"/>
                    <a:buFont typeface="Quattrocento Sans"/>
                    <a:buNone/>
                  </a:pPr>
                  <a:r>
                    <a:rPr lang="nl" sz="1067" b="0" i="0" u="none" strike="noStrike" cap="none">
                      <a:solidFill>
                        <a:schemeClr val="dk1"/>
                      </a:solidFill>
                      <a:latin typeface="Quattrocento Sans"/>
                      <a:ea typeface="Quattrocento Sans"/>
                      <a:cs typeface="Quattrocento Sans"/>
                      <a:sym typeface="Quattrocento Sans"/>
                    </a:rPr>
                    <a:t>Tekstniveau omlaag</a:t>
                  </a:r>
                  <a:endParaRPr sz="1467"/>
                </a:p>
              </p:txBody>
            </p:sp>
            <p:grpSp>
              <p:nvGrpSpPr>
                <p:cNvPr id="2553" name="Google Shape;2553;p48"/>
                <p:cNvGrpSpPr/>
                <p:nvPr/>
              </p:nvGrpSpPr>
              <p:grpSpPr>
                <a:xfrm>
                  <a:off x="-2916763" y="769168"/>
                  <a:ext cx="268738" cy="248381"/>
                  <a:chOff x="-2916763" y="769168"/>
                  <a:chExt cx="268738" cy="248381"/>
                </a:xfrm>
              </p:grpSpPr>
              <p:sp>
                <p:nvSpPr>
                  <p:cNvPr id="2554" name="Google Shape;2554;p48"/>
                  <p:cNvSpPr/>
                  <p:nvPr/>
                </p:nvSpPr>
                <p:spPr>
                  <a:xfrm>
                    <a:off x="-2916763" y="769168"/>
                    <a:ext cx="268738" cy="248381"/>
                  </a:xfrm>
                  <a:prstGeom prst="rect">
                    <a:avLst/>
                  </a:prstGeom>
                  <a:solidFill>
                    <a:srgbClr val="FFFFFF"/>
                  </a:solidFill>
                  <a:ln w="9525" cap="flat" cmpd="sng">
                    <a:solidFill>
                      <a:srgbClr val="DADADA"/>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067" b="0">
                      <a:solidFill>
                        <a:schemeClr val="dk1"/>
                      </a:solidFill>
                      <a:latin typeface="Quattrocento Sans"/>
                      <a:ea typeface="Quattrocento Sans"/>
                      <a:cs typeface="Quattrocento Sans"/>
                      <a:sym typeface="Quattrocento Sans"/>
                    </a:endParaRPr>
                  </a:p>
                </p:txBody>
              </p:sp>
              <p:grpSp>
                <p:nvGrpSpPr>
                  <p:cNvPr id="2555" name="Google Shape;2555;p48"/>
                  <p:cNvGrpSpPr/>
                  <p:nvPr/>
                </p:nvGrpSpPr>
                <p:grpSpPr>
                  <a:xfrm>
                    <a:off x="-2866744" y="827071"/>
                    <a:ext cx="168701" cy="132575"/>
                    <a:chOff x="-2866744" y="827071"/>
                    <a:chExt cx="168701" cy="132575"/>
                  </a:xfrm>
                </p:grpSpPr>
                <p:cxnSp>
                  <p:nvCxnSpPr>
                    <p:cNvPr id="2556" name="Google Shape;2556;p48"/>
                    <p:cNvCxnSpPr/>
                    <p:nvPr/>
                  </p:nvCxnSpPr>
                  <p:spPr>
                    <a:xfrm>
                      <a:off x="-2866744" y="827071"/>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57" name="Google Shape;2557;p48"/>
                    <p:cNvCxnSpPr/>
                    <p:nvPr/>
                  </p:nvCxnSpPr>
                  <p:spPr>
                    <a:xfrm>
                      <a:off x="-2866744" y="959646"/>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58" name="Google Shape;2558;p48"/>
                    <p:cNvCxnSpPr/>
                    <p:nvPr/>
                  </p:nvCxnSpPr>
                  <p:spPr>
                    <a:xfrm>
                      <a:off x="-2773990" y="926503"/>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59" name="Google Shape;2559;p48"/>
                    <p:cNvCxnSpPr/>
                    <p:nvPr/>
                  </p:nvCxnSpPr>
                  <p:spPr>
                    <a:xfrm>
                      <a:off x="-2773990" y="893359"/>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60" name="Google Shape;2560;p48"/>
                    <p:cNvCxnSpPr/>
                    <p:nvPr/>
                  </p:nvCxnSpPr>
                  <p:spPr>
                    <a:xfrm>
                      <a:off x="-2773990" y="860215"/>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grpSp>
              <p:sp>
                <p:nvSpPr>
                  <p:cNvPr id="2561" name="Google Shape;2561;p48"/>
                  <p:cNvSpPr/>
                  <p:nvPr/>
                </p:nvSpPr>
                <p:spPr>
                  <a:xfrm>
                    <a:off x="-2866744" y="858737"/>
                    <a:ext cx="70676" cy="67902"/>
                  </a:xfrm>
                  <a:prstGeom prst="rightArrow">
                    <a:avLst>
                      <a:gd name="adj1" fmla="val 25329"/>
                      <a:gd name="adj2" fmla="val 63628"/>
                    </a:avLst>
                  </a:prstGeom>
                  <a:solidFill>
                    <a:srgbClr val="4A7DB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a:solidFill>
                        <a:schemeClr val="dk1"/>
                      </a:solidFill>
                      <a:latin typeface="Quattrocento Sans"/>
                      <a:ea typeface="Quattrocento Sans"/>
                      <a:cs typeface="Quattrocento Sans"/>
                      <a:sym typeface="Quattrocento Sans"/>
                    </a:endParaRPr>
                  </a:p>
                </p:txBody>
              </p:sp>
            </p:grpSp>
            <p:grpSp>
              <p:nvGrpSpPr>
                <p:cNvPr id="2562" name="Google Shape;2562;p48"/>
                <p:cNvGrpSpPr/>
                <p:nvPr/>
              </p:nvGrpSpPr>
              <p:grpSpPr>
                <a:xfrm>
                  <a:off x="-2916763" y="460171"/>
                  <a:ext cx="268738" cy="248381"/>
                  <a:chOff x="-2916763" y="460171"/>
                  <a:chExt cx="268738" cy="248381"/>
                </a:xfrm>
              </p:grpSpPr>
              <p:sp>
                <p:nvSpPr>
                  <p:cNvPr id="2563" name="Google Shape;2563;p48"/>
                  <p:cNvSpPr/>
                  <p:nvPr/>
                </p:nvSpPr>
                <p:spPr>
                  <a:xfrm>
                    <a:off x="-2916763" y="460171"/>
                    <a:ext cx="268738" cy="248381"/>
                  </a:xfrm>
                  <a:prstGeom prst="rect">
                    <a:avLst/>
                  </a:prstGeom>
                  <a:solidFill>
                    <a:srgbClr val="FFFFFF"/>
                  </a:solidFill>
                  <a:ln w="9525" cap="flat" cmpd="sng">
                    <a:solidFill>
                      <a:srgbClr val="DADADA"/>
                    </a:solidFill>
                    <a:prstDash val="solid"/>
                    <a:miter lim="800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067" b="0">
                      <a:solidFill>
                        <a:schemeClr val="dk1"/>
                      </a:solidFill>
                      <a:latin typeface="Quattrocento Sans"/>
                      <a:ea typeface="Quattrocento Sans"/>
                      <a:cs typeface="Quattrocento Sans"/>
                      <a:sym typeface="Quattrocento Sans"/>
                    </a:endParaRPr>
                  </a:p>
                </p:txBody>
              </p:sp>
              <p:grpSp>
                <p:nvGrpSpPr>
                  <p:cNvPr id="2564" name="Google Shape;2564;p48"/>
                  <p:cNvGrpSpPr/>
                  <p:nvPr/>
                </p:nvGrpSpPr>
                <p:grpSpPr>
                  <a:xfrm>
                    <a:off x="-2866744" y="518074"/>
                    <a:ext cx="168701" cy="132575"/>
                    <a:chOff x="-2866744" y="518074"/>
                    <a:chExt cx="168701" cy="132575"/>
                  </a:xfrm>
                </p:grpSpPr>
                <p:cxnSp>
                  <p:nvCxnSpPr>
                    <p:cNvPr id="2565" name="Google Shape;2565;p48"/>
                    <p:cNvCxnSpPr/>
                    <p:nvPr/>
                  </p:nvCxnSpPr>
                  <p:spPr>
                    <a:xfrm>
                      <a:off x="-2866744" y="518074"/>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66" name="Google Shape;2566;p48"/>
                    <p:cNvCxnSpPr/>
                    <p:nvPr/>
                  </p:nvCxnSpPr>
                  <p:spPr>
                    <a:xfrm>
                      <a:off x="-2866744" y="650649"/>
                      <a:ext cx="168701"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67" name="Google Shape;2567;p48"/>
                    <p:cNvCxnSpPr/>
                    <p:nvPr/>
                  </p:nvCxnSpPr>
                  <p:spPr>
                    <a:xfrm>
                      <a:off x="-2773990" y="617506"/>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68" name="Google Shape;2568;p48"/>
                    <p:cNvCxnSpPr/>
                    <p:nvPr/>
                  </p:nvCxnSpPr>
                  <p:spPr>
                    <a:xfrm>
                      <a:off x="-2773990" y="584362"/>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cxnSp>
                  <p:nvCxnSpPr>
                    <p:cNvPr id="2569" name="Google Shape;2569;p48"/>
                    <p:cNvCxnSpPr/>
                    <p:nvPr/>
                  </p:nvCxnSpPr>
                  <p:spPr>
                    <a:xfrm>
                      <a:off x="-2773990" y="551218"/>
                      <a:ext cx="75947" cy="0"/>
                    </a:xfrm>
                    <a:prstGeom prst="straightConnector1">
                      <a:avLst/>
                    </a:prstGeom>
                    <a:solidFill>
                      <a:schemeClr val="lt1"/>
                    </a:solidFill>
                    <a:ln w="12700" cap="flat" cmpd="sng">
                      <a:solidFill>
                        <a:srgbClr val="9D9FA1"/>
                      </a:solidFill>
                      <a:prstDash val="solid"/>
                      <a:round/>
                      <a:headEnd type="none" w="sm" len="sm"/>
                      <a:tailEnd type="none" w="sm" len="sm"/>
                    </a:ln>
                  </p:spPr>
                </p:cxnSp>
              </p:grpSp>
              <p:sp>
                <p:nvSpPr>
                  <p:cNvPr id="2570" name="Google Shape;2570;p48"/>
                  <p:cNvSpPr/>
                  <p:nvPr/>
                </p:nvSpPr>
                <p:spPr>
                  <a:xfrm flipH="1">
                    <a:off x="-2866744" y="549740"/>
                    <a:ext cx="70676" cy="67902"/>
                  </a:xfrm>
                  <a:prstGeom prst="rightArrow">
                    <a:avLst>
                      <a:gd name="adj1" fmla="val 25329"/>
                      <a:gd name="adj2" fmla="val 63628"/>
                    </a:avLst>
                  </a:prstGeom>
                  <a:solidFill>
                    <a:srgbClr val="4A7DB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067" b="1">
                      <a:solidFill>
                        <a:schemeClr val="dk1"/>
                      </a:solidFill>
                      <a:latin typeface="Quattrocento Sans"/>
                      <a:ea typeface="Quattrocento Sans"/>
                      <a:cs typeface="Quattrocento Sans"/>
                      <a:sym typeface="Quattrocento Sans"/>
                    </a:endParaRPr>
                  </a:p>
                </p:txBody>
              </p:sp>
            </p:grpSp>
          </p:grpSp>
        </p:grpSp>
        <p:sp>
          <p:nvSpPr>
            <p:cNvPr id="2571" name="Google Shape;2571;p48"/>
            <p:cNvSpPr/>
            <p:nvPr/>
          </p:nvSpPr>
          <p:spPr>
            <a:xfrm>
              <a:off x="-3233750" y="4618629"/>
              <a:ext cx="180000" cy="180000"/>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nl" sz="1067" b="1">
                  <a:solidFill>
                    <a:schemeClr val="lt1"/>
                  </a:solidFill>
                  <a:latin typeface="Quattrocento Sans"/>
                  <a:ea typeface="Quattrocento Sans"/>
                  <a:cs typeface="Quattrocento Sans"/>
                  <a:sym typeface="Quattrocento Sans"/>
                </a:rPr>
                <a:t>1</a:t>
              </a:r>
              <a:endParaRPr sz="1467"/>
            </a:p>
          </p:txBody>
        </p:sp>
        <p:sp>
          <p:nvSpPr>
            <p:cNvPr id="2572" name="Google Shape;2572;p48"/>
            <p:cNvSpPr/>
            <p:nvPr/>
          </p:nvSpPr>
          <p:spPr>
            <a:xfrm>
              <a:off x="-3234259" y="4857894"/>
              <a:ext cx="180000" cy="180000"/>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nl" sz="1067" b="1">
                  <a:solidFill>
                    <a:schemeClr val="lt1"/>
                  </a:solidFill>
                  <a:latin typeface="Quattrocento Sans"/>
                  <a:ea typeface="Quattrocento Sans"/>
                  <a:cs typeface="Quattrocento Sans"/>
                  <a:sym typeface="Quattrocento Sans"/>
                </a:rPr>
                <a:t>2</a:t>
              </a:r>
              <a:endParaRPr sz="1467"/>
            </a:p>
          </p:txBody>
        </p:sp>
        <p:sp>
          <p:nvSpPr>
            <p:cNvPr id="2573" name="Google Shape;2573;p48"/>
            <p:cNvSpPr/>
            <p:nvPr/>
          </p:nvSpPr>
          <p:spPr>
            <a:xfrm>
              <a:off x="-3234259" y="5086916"/>
              <a:ext cx="180000" cy="180000"/>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nl" sz="1067" b="1">
                  <a:solidFill>
                    <a:schemeClr val="lt1"/>
                  </a:solidFill>
                  <a:latin typeface="Quattrocento Sans"/>
                  <a:ea typeface="Quattrocento Sans"/>
                  <a:cs typeface="Quattrocento Sans"/>
                  <a:sym typeface="Quattrocento Sans"/>
                </a:rPr>
                <a:t>3</a:t>
              </a:r>
              <a:endParaRPr sz="1467"/>
            </a:p>
          </p:txBody>
        </p:sp>
        <p:sp>
          <p:nvSpPr>
            <p:cNvPr id="2574" name="Google Shape;2574;p48"/>
            <p:cNvSpPr/>
            <p:nvPr/>
          </p:nvSpPr>
          <p:spPr>
            <a:xfrm>
              <a:off x="-3234259" y="5318822"/>
              <a:ext cx="180000" cy="180000"/>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nl" sz="1067" b="1">
                  <a:solidFill>
                    <a:schemeClr val="lt1"/>
                  </a:solidFill>
                  <a:latin typeface="Quattrocento Sans"/>
                  <a:ea typeface="Quattrocento Sans"/>
                  <a:cs typeface="Quattrocento Sans"/>
                  <a:sym typeface="Quattrocento Sans"/>
                </a:rPr>
                <a:t>4</a:t>
              </a:r>
              <a:endParaRPr sz="1467"/>
            </a:p>
          </p:txBody>
        </p:sp>
        <p:sp>
          <p:nvSpPr>
            <p:cNvPr id="2575" name="Google Shape;2575;p48"/>
            <p:cNvSpPr/>
            <p:nvPr/>
          </p:nvSpPr>
          <p:spPr>
            <a:xfrm>
              <a:off x="-3234259" y="5572309"/>
              <a:ext cx="180000" cy="180000"/>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nl" sz="1067" b="1">
                  <a:solidFill>
                    <a:schemeClr val="lt1"/>
                  </a:solidFill>
                  <a:latin typeface="Quattrocento Sans"/>
                  <a:ea typeface="Quattrocento Sans"/>
                  <a:cs typeface="Quattrocento Sans"/>
                  <a:sym typeface="Quattrocento Sans"/>
                </a:rPr>
                <a:t>5</a:t>
              </a:r>
              <a:endParaRPr sz="1467"/>
            </a:p>
          </p:txBody>
        </p:sp>
      </p:grpSp>
      <p:grpSp>
        <p:nvGrpSpPr>
          <p:cNvPr id="2576" name="Google Shape;2576;p48"/>
          <p:cNvGrpSpPr/>
          <p:nvPr/>
        </p:nvGrpSpPr>
        <p:grpSpPr>
          <a:xfrm>
            <a:off x="11131646" y="6312991"/>
            <a:ext cx="814935" cy="291600"/>
            <a:chOff x="-1597345" y="233060"/>
            <a:chExt cx="9980362" cy="3571176"/>
          </a:xfrm>
        </p:grpSpPr>
        <p:sp>
          <p:nvSpPr>
            <p:cNvPr id="2577" name="Google Shape;2577;p48"/>
            <p:cNvSpPr/>
            <p:nvPr/>
          </p:nvSpPr>
          <p:spPr>
            <a:xfrm rot="10800000" flipH="1">
              <a:off x="-1597345" y="1616463"/>
              <a:ext cx="2376671" cy="2156850"/>
            </a:xfrm>
            <a:custGeom>
              <a:avLst/>
              <a:gdLst/>
              <a:ahLst/>
              <a:cxnLst/>
              <a:rect l="l" t="t" r="r" b="b"/>
              <a:pathLst>
                <a:path w="2376671" h="2156850" extrusionOk="0">
                  <a:moveTo>
                    <a:pt x="1664335" y="2157309"/>
                  </a:moveTo>
                  <a:lnTo>
                    <a:pt x="1190567" y="618909"/>
                  </a:lnTo>
                  <a:lnTo>
                    <a:pt x="716799" y="2157309"/>
                  </a:lnTo>
                  <a:lnTo>
                    <a:pt x="274" y="2157309"/>
                  </a:lnTo>
                  <a:lnTo>
                    <a:pt x="775544" y="469"/>
                  </a:lnTo>
                  <a:lnTo>
                    <a:pt x="1601686" y="459"/>
                  </a:lnTo>
                  <a:lnTo>
                    <a:pt x="2376945" y="2157309"/>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78" name="Google Shape;2578;p48"/>
            <p:cNvSpPr/>
            <p:nvPr/>
          </p:nvSpPr>
          <p:spPr>
            <a:xfrm rot="10800000" flipH="1">
              <a:off x="943753" y="1616470"/>
              <a:ext cx="669528" cy="2156859"/>
            </a:xfrm>
            <a:custGeom>
              <a:avLst/>
              <a:gdLst/>
              <a:ahLst/>
              <a:cxnLst/>
              <a:rect l="l" t="t" r="r" b="b"/>
              <a:pathLst>
                <a:path w="669528" h="2156859" extrusionOk="0">
                  <a:moveTo>
                    <a:pt x="669528" y="140"/>
                  </a:moveTo>
                  <a:lnTo>
                    <a:pt x="0" y="140"/>
                  </a:lnTo>
                  <a:lnTo>
                    <a:pt x="0" y="2157000"/>
                  </a:lnTo>
                  <a:lnTo>
                    <a:pt x="669528" y="215700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79" name="Google Shape;2579;p48"/>
            <p:cNvSpPr/>
            <p:nvPr/>
          </p:nvSpPr>
          <p:spPr>
            <a:xfrm rot="10800000" flipH="1">
              <a:off x="1773807" y="1616468"/>
              <a:ext cx="2376670" cy="2156860"/>
            </a:xfrm>
            <a:custGeom>
              <a:avLst/>
              <a:gdLst/>
              <a:ahLst/>
              <a:cxnLst/>
              <a:rect l="l" t="t" r="r" b="b"/>
              <a:pathLst>
                <a:path w="2376670" h="2156860" extrusionOk="0">
                  <a:moveTo>
                    <a:pt x="1190854" y="618757"/>
                  </a:moveTo>
                  <a:lnTo>
                    <a:pt x="1664622" y="2157167"/>
                  </a:lnTo>
                  <a:lnTo>
                    <a:pt x="2377232" y="2157167"/>
                  </a:lnTo>
                  <a:lnTo>
                    <a:pt x="1601972" y="307"/>
                  </a:lnTo>
                  <a:lnTo>
                    <a:pt x="775820" y="307"/>
                  </a:lnTo>
                  <a:lnTo>
                    <a:pt x="560" y="2157167"/>
                  </a:lnTo>
                  <a:lnTo>
                    <a:pt x="717086" y="2157167"/>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nvGrpSpPr>
            <p:cNvPr id="2580" name="Google Shape;2580;p48"/>
            <p:cNvGrpSpPr/>
            <p:nvPr/>
          </p:nvGrpSpPr>
          <p:grpSpPr>
            <a:xfrm>
              <a:off x="184698" y="233060"/>
              <a:ext cx="8198319" cy="3571176"/>
              <a:chOff x="184698" y="233060"/>
              <a:chExt cx="8198319" cy="3571176"/>
            </a:xfrm>
          </p:grpSpPr>
          <p:sp>
            <p:nvSpPr>
              <p:cNvPr id="2581" name="Google Shape;2581;p48"/>
              <p:cNvSpPr/>
              <p:nvPr/>
            </p:nvSpPr>
            <p:spPr>
              <a:xfrm rot="10800000" flipH="1">
                <a:off x="4181769" y="1585525"/>
                <a:ext cx="2192617" cy="2218711"/>
              </a:xfrm>
              <a:custGeom>
                <a:avLst/>
                <a:gdLst/>
                <a:ahLst/>
                <a:cxnLst/>
                <a:rect l="l" t="t" r="r" b="b"/>
                <a:pathLst>
                  <a:path w="2192617" h="2218711" extrusionOk="0">
                    <a:moveTo>
                      <a:pt x="2181767" y="951222"/>
                    </a:moveTo>
                    <a:lnTo>
                      <a:pt x="666509" y="951222"/>
                    </a:lnTo>
                    <a:cubicBezTo>
                      <a:pt x="676920" y="817201"/>
                      <a:pt x="720639" y="714774"/>
                      <a:pt x="797676" y="643920"/>
                    </a:cubicBezTo>
                    <a:cubicBezTo>
                      <a:pt x="874643" y="573026"/>
                      <a:pt x="969275" y="537635"/>
                      <a:pt x="1081543" y="537635"/>
                    </a:cubicBezTo>
                    <a:cubicBezTo>
                      <a:pt x="1248578" y="537635"/>
                      <a:pt x="1364741" y="607203"/>
                      <a:pt x="1430021" y="746347"/>
                    </a:cubicBezTo>
                    <a:lnTo>
                      <a:pt x="2142631" y="746347"/>
                    </a:lnTo>
                    <a:cubicBezTo>
                      <a:pt x="2106045" y="604610"/>
                      <a:pt x="2040158" y="477050"/>
                      <a:pt x="1944878" y="363697"/>
                    </a:cubicBezTo>
                    <a:cubicBezTo>
                      <a:pt x="1849598" y="250262"/>
                      <a:pt x="1730157" y="161354"/>
                      <a:pt x="1586646" y="96961"/>
                    </a:cubicBezTo>
                    <a:cubicBezTo>
                      <a:pt x="1443053" y="32528"/>
                      <a:pt x="1282523" y="337"/>
                      <a:pt x="1105016" y="337"/>
                    </a:cubicBezTo>
                    <a:cubicBezTo>
                      <a:pt x="890973" y="337"/>
                      <a:pt x="700404" y="45398"/>
                      <a:pt x="533368" y="135623"/>
                    </a:cubicBezTo>
                    <a:cubicBezTo>
                      <a:pt x="366302" y="225808"/>
                      <a:pt x="235833" y="354634"/>
                      <a:pt x="141858" y="522162"/>
                    </a:cubicBezTo>
                    <a:cubicBezTo>
                      <a:pt x="47884" y="689640"/>
                      <a:pt x="896" y="885502"/>
                      <a:pt x="896" y="1109697"/>
                    </a:cubicBezTo>
                    <a:cubicBezTo>
                      <a:pt x="896" y="1333892"/>
                      <a:pt x="47206" y="1529683"/>
                      <a:pt x="139865" y="1697232"/>
                    </a:cubicBezTo>
                    <a:cubicBezTo>
                      <a:pt x="232494" y="1864710"/>
                      <a:pt x="362407" y="1993516"/>
                      <a:pt x="529463" y="2083761"/>
                    </a:cubicBezTo>
                    <a:cubicBezTo>
                      <a:pt x="696488" y="2173925"/>
                      <a:pt x="888353" y="2219048"/>
                      <a:pt x="1105016" y="2219048"/>
                    </a:cubicBezTo>
                    <a:cubicBezTo>
                      <a:pt x="1316479" y="2219048"/>
                      <a:pt x="1504418" y="2175201"/>
                      <a:pt x="1668853" y="2087619"/>
                    </a:cubicBezTo>
                    <a:cubicBezTo>
                      <a:pt x="1833298" y="1999997"/>
                      <a:pt x="1961856" y="1875039"/>
                      <a:pt x="2054515" y="1712685"/>
                    </a:cubicBezTo>
                    <a:cubicBezTo>
                      <a:pt x="2147144" y="1550341"/>
                      <a:pt x="2193514" y="1360940"/>
                      <a:pt x="2193514" y="1144471"/>
                    </a:cubicBezTo>
                    <a:cubicBezTo>
                      <a:pt x="2193514" y="1082630"/>
                      <a:pt x="2189608" y="1018186"/>
                      <a:pt x="2181767" y="951222"/>
                    </a:cubicBezTo>
                    <a:moveTo>
                      <a:pt x="1508333" y="1318430"/>
                    </a:moveTo>
                    <a:cubicBezTo>
                      <a:pt x="1508333" y="1431783"/>
                      <a:pt x="1469157" y="1521957"/>
                      <a:pt x="1390845" y="1588993"/>
                    </a:cubicBezTo>
                    <a:cubicBezTo>
                      <a:pt x="1312543" y="1655978"/>
                      <a:pt x="1214663" y="1689496"/>
                      <a:pt x="1097205" y="1689496"/>
                    </a:cubicBezTo>
                    <a:cubicBezTo>
                      <a:pt x="984948" y="1689496"/>
                      <a:pt x="890295" y="1657234"/>
                      <a:pt x="813339" y="1592871"/>
                    </a:cubicBezTo>
                    <a:cubicBezTo>
                      <a:pt x="736312" y="1528418"/>
                      <a:pt x="688647" y="1436917"/>
                      <a:pt x="670424" y="1318430"/>
                    </a:cubicBez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2" name="Google Shape;2582;p48"/>
              <p:cNvSpPr/>
              <p:nvPr/>
            </p:nvSpPr>
            <p:spPr>
              <a:xfrm rot="10800000" flipH="1">
                <a:off x="6491878" y="1585525"/>
                <a:ext cx="1891136" cy="2218701"/>
              </a:xfrm>
              <a:custGeom>
                <a:avLst/>
                <a:gdLst/>
                <a:ahLst/>
                <a:cxnLst/>
                <a:rect l="l" t="t" r="r" b="b"/>
                <a:pathLst>
                  <a:path w="1891136" h="2218701" extrusionOk="0">
                    <a:moveTo>
                      <a:pt x="498200" y="96877"/>
                    </a:moveTo>
                    <a:cubicBezTo>
                      <a:pt x="349427" y="161270"/>
                      <a:pt x="231939" y="249560"/>
                      <a:pt x="145815" y="361658"/>
                    </a:cubicBezTo>
                    <a:cubicBezTo>
                      <a:pt x="59662" y="473755"/>
                      <a:pt x="11359" y="599382"/>
                      <a:pt x="958" y="738527"/>
                    </a:cubicBezTo>
                    <a:lnTo>
                      <a:pt x="662635" y="738527"/>
                    </a:lnTo>
                    <a:cubicBezTo>
                      <a:pt x="670486" y="663764"/>
                      <a:pt x="705717" y="603240"/>
                      <a:pt x="768366" y="556852"/>
                    </a:cubicBezTo>
                    <a:cubicBezTo>
                      <a:pt x="831006" y="510463"/>
                      <a:pt x="907972" y="487274"/>
                      <a:pt x="999387" y="487274"/>
                    </a:cubicBezTo>
                    <a:cubicBezTo>
                      <a:pt x="1082879" y="487274"/>
                      <a:pt x="1147492" y="503344"/>
                      <a:pt x="1193194" y="535607"/>
                    </a:cubicBezTo>
                    <a:cubicBezTo>
                      <a:pt x="1238836" y="567788"/>
                      <a:pt x="1261702" y="609640"/>
                      <a:pt x="1261702" y="661233"/>
                    </a:cubicBezTo>
                    <a:cubicBezTo>
                      <a:pt x="1261702" y="723074"/>
                      <a:pt x="1229032" y="768794"/>
                      <a:pt x="1163832" y="798433"/>
                    </a:cubicBezTo>
                    <a:cubicBezTo>
                      <a:pt x="1098552" y="828022"/>
                      <a:pt x="992810" y="860892"/>
                      <a:pt x="846678" y="897012"/>
                    </a:cubicBezTo>
                    <a:cubicBezTo>
                      <a:pt x="690054" y="933072"/>
                      <a:pt x="559504" y="971056"/>
                      <a:pt x="455118" y="1011024"/>
                    </a:cubicBezTo>
                    <a:cubicBezTo>
                      <a:pt x="350712" y="1050962"/>
                      <a:pt x="260643" y="1114068"/>
                      <a:pt x="184961" y="1200445"/>
                    </a:cubicBezTo>
                    <a:cubicBezTo>
                      <a:pt x="109239" y="1286741"/>
                      <a:pt x="71419" y="1403375"/>
                      <a:pt x="71419" y="1550236"/>
                    </a:cubicBezTo>
                    <a:cubicBezTo>
                      <a:pt x="71419" y="1673939"/>
                      <a:pt x="105971" y="1786634"/>
                      <a:pt x="175198" y="1888473"/>
                    </a:cubicBezTo>
                    <a:cubicBezTo>
                      <a:pt x="244303" y="1990232"/>
                      <a:pt x="346128" y="2070736"/>
                      <a:pt x="480584" y="2130035"/>
                    </a:cubicBezTo>
                    <a:cubicBezTo>
                      <a:pt x="615020" y="2189294"/>
                      <a:pt x="774872" y="2218953"/>
                      <a:pt x="960211" y="2218953"/>
                    </a:cubicBezTo>
                    <a:cubicBezTo>
                      <a:pt x="1234323" y="2218953"/>
                      <a:pt x="1450258" y="2151908"/>
                      <a:pt x="1608218" y="2017947"/>
                    </a:cubicBezTo>
                    <a:cubicBezTo>
                      <a:pt x="1766117" y="1883927"/>
                      <a:pt x="1856864" y="1706120"/>
                      <a:pt x="1880337" y="1484537"/>
                    </a:cubicBezTo>
                    <a:lnTo>
                      <a:pt x="1261702" y="1484537"/>
                    </a:lnTo>
                    <a:cubicBezTo>
                      <a:pt x="1251271" y="1559249"/>
                      <a:pt x="1217983" y="1618497"/>
                      <a:pt x="1161869" y="1662354"/>
                    </a:cubicBezTo>
                    <a:cubicBezTo>
                      <a:pt x="1105715" y="1706120"/>
                      <a:pt x="1031997" y="1728043"/>
                      <a:pt x="940653" y="1728043"/>
                    </a:cubicBezTo>
                    <a:cubicBezTo>
                      <a:pt x="862341" y="1728043"/>
                      <a:pt x="802241" y="1713208"/>
                      <a:pt x="760545" y="1683599"/>
                    </a:cubicBezTo>
                    <a:cubicBezTo>
                      <a:pt x="718748" y="1653959"/>
                      <a:pt x="697906" y="1613363"/>
                      <a:pt x="697906" y="1561851"/>
                    </a:cubicBezTo>
                    <a:cubicBezTo>
                      <a:pt x="697906" y="1500000"/>
                      <a:pt x="731173" y="1453622"/>
                      <a:pt x="797738" y="1422696"/>
                    </a:cubicBezTo>
                    <a:cubicBezTo>
                      <a:pt x="864294" y="1391771"/>
                      <a:pt x="968062" y="1360845"/>
                      <a:pt x="1109024" y="1329920"/>
                    </a:cubicBezTo>
                    <a:cubicBezTo>
                      <a:pt x="1270828" y="1288675"/>
                      <a:pt x="1402654" y="1248089"/>
                      <a:pt x="1504480" y="1208172"/>
                    </a:cubicBezTo>
                    <a:cubicBezTo>
                      <a:pt x="1606265" y="1168193"/>
                      <a:pt x="1695656" y="1103800"/>
                      <a:pt x="1772694" y="1014902"/>
                    </a:cubicBezTo>
                    <a:cubicBezTo>
                      <a:pt x="1849660" y="925994"/>
                      <a:pt x="1889464" y="806788"/>
                      <a:pt x="1892094" y="657344"/>
                    </a:cubicBezTo>
                    <a:cubicBezTo>
                      <a:pt x="1892094" y="531070"/>
                      <a:pt x="1856186" y="418314"/>
                      <a:pt x="1784410" y="319148"/>
                    </a:cubicBezTo>
                    <a:cubicBezTo>
                      <a:pt x="1712604" y="219901"/>
                      <a:pt x="1609503" y="141939"/>
                      <a:pt x="1475118" y="85282"/>
                    </a:cubicBezTo>
                    <a:cubicBezTo>
                      <a:pt x="1340611" y="28626"/>
                      <a:pt x="1184705" y="252"/>
                      <a:pt x="1007198" y="252"/>
                    </a:cubicBezTo>
                    <a:cubicBezTo>
                      <a:pt x="816628" y="252"/>
                      <a:pt x="646972" y="32433"/>
                      <a:pt x="498200" y="96877"/>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3" name="Google Shape;2583;p48"/>
              <p:cNvSpPr/>
              <p:nvPr/>
            </p:nvSpPr>
            <p:spPr>
              <a:xfrm rot="10800000" flipH="1">
                <a:off x="2964500" y="341269"/>
                <a:ext cx="507440" cy="711794"/>
              </a:xfrm>
              <a:custGeom>
                <a:avLst/>
                <a:gdLst/>
                <a:ahLst/>
                <a:cxnLst/>
                <a:rect l="l" t="t" r="r" b="b"/>
                <a:pathLst>
                  <a:path w="507440" h="711794" extrusionOk="0">
                    <a:moveTo>
                      <a:pt x="408097" y="514300"/>
                    </a:moveTo>
                    <a:cubicBezTo>
                      <a:pt x="439472" y="496650"/>
                      <a:pt x="463978" y="470687"/>
                      <a:pt x="481613" y="436389"/>
                    </a:cubicBezTo>
                    <a:cubicBezTo>
                      <a:pt x="499238" y="402071"/>
                      <a:pt x="508041" y="360878"/>
                      <a:pt x="508041" y="312788"/>
                    </a:cubicBezTo>
                    <a:lnTo>
                      <a:pt x="508041" y="171"/>
                    </a:lnTo>
                    <a:lnTo>
                      <a:pt x="373494" y="171"/>
                    </a:lnTo>
                    <a:lnTo>
                      <a:pt x="373494" y="294510"/>
                    </a:lnTo>
                    <a:cubicBezTo>
                      <a:pt x="373494" y="336828"/>
                      <a:pt x="362921" y="369363"/>
                      <a:pt x="341774" y="392137"/>
                    </a:cubicBezTo>
                    <a:cubicBezTo>
                      <a:pt x="320638" y="414891"/>
                      <a:pt x="291802" y="426283"/>
                      <a:pt x="255277" y="426283"/>
                    </a:cubicBezTo>
                    <a:cubicBezTo>
                      <a:pt x="218114" y="426283"/>
                      <a:pt x="188803" y="414891"/>
                      <a:pt x="167343" y="392137"/>
                    </a:cubicBezTo>
                    <a:cubicBezTo>
                      <a:pt x="145863" y="369363"/>
                      <a:pt x="135148" y="336828"/>
                      <a:pt x="135148" y="294510"/>
                    </a:cubicBezTo>
                    <a:lnTo>
                      <a:pt x="135148" y="171"/>
                    </a:lnTo>
                    <a:lnTo>
                      <a:pt x="601" y="171"/>
                    </a:lnTo>
                    <a:lnTo>
                      <a:pt x="601" y="711965"/>
                    </a:lnTo>
                    <a:lnTo>
                      <a:pt x="135148" y="711965"/>
                    </a:lnTo>
                    <a:lnTo>
                      <a:pt x="135148" y="466687"/>
                    </a:lnTo>
                    <a:cubicBezTo>
                      <a:pt x="152439" y="489775"/>
                      <a:pt x="175508" y="507880"/>
                      <a:pt x="204344" y="521024"/>
                    </a:cubicBezTo>
                    <a:cubicBezTo>
                      <a:pt x="233170" y="534168"/>
                      <a:pt x="265203" y="540750"/>
                      <a:pt x="300443" y="540750"/>
                    </a:cubicBezTo>
                    <a:cubicBezTo>
                      <a:pt x="340813" y="540750"/>
                      <a:pt x="376691" y="531920"/>
                      <a:pt x="408097"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4" name="Google Shape;2584;p48"/>
              <p:cNvSpPr/>
              <p:nvPr/>
            </p:nvSpPr>
            <p:spPr>
              <a:xfrm rot="10800000" flipH="1">
                <a:off x="3546906" y="511524"/>
                <a:ext cx="547820" cy="550199"/>
              </a:xfrm>
              <a:custGeom>
                <a:avLst/>
                <a:gdLst/>
                <a:ahLst/>
                <a:cxnLst/>
                <a:rect l="l" t="t" r="r" b="b"/>
                <a:pathLst>
                  <a:path w="547820" h="550199" extrusionOk="0">
                    <a:moveTo>
                      <a:pt x="339437" y="135295"/>
                    </a:moveTo>
                    <a:cubicBezTo>
                      <a:pt x="360887" y="147153"/>
                      <a:pt x="378027" y="164944"/>
                      <a:pt x="390856" y="188680"/>
                    </a:cubicBezTo>
                    <a:cubicBezTo>
                      <a:pt x="403655" y="212396"/>
                      <a:pt x="410080" y="241256"/>
                      <a:pt x="410080" y="275250"/>
                    </a:cubicBezTo>
                    <a:cubicBezTo>
                      <a:pt x="410080" y="325891"/>
                      <a:pt x="396765" y="364857"/>
                      <a:pt x="370196" y="392117"/>
                    </a:cubicBezTo>
                    <a:cubicBezTo>
                      <a:pt x="343596" y="419366"/>
                      <a:pt x="311087" y="433006"/>
                      <a:pt x="272639" y="433006"/>
                    </a:cubicBezTo>
                    <a:cubicBezTo>
                      <a:pt x="234202" y="433006"/>
                      <a:pt x="201997" y="419366"/>
                      <a:pt x="176054" y="392117"/>
                    </a:cubicBezTo>
                    <a:cubicBezTo>
                      <a:pt x="150102" y="364857"/>
                      <a:pt x="137121" y="325891"/>
                      <a:pt x="137121" y="275250"/>
                    </a:cubicBezTo>
                    <a:cubicBezTo>
                      <a:pt x="137121" y="224588"/>
                      <a:pt x="149768" y="185622"/>
                      <a:pt x="175093" y="158383"/>
                    </a:cubicBezTo>
                    <a:cubicBezTo>
                      <a:pt x="200388" y="131113"/>
                      <a:pt x="232269" y="117503"/>
                      <a:pt x="270717" y="117503"/>
                    </a:cubicBezTo>
                    <a:cubicBezTo>
                      <a:pt x="295061" y="117503"/>
                      <a:pt x="317967" y="123427"/>
                      <a:pt x="339437" y="135295"/>
                    </a:cubicBezTo>
                    <a:moveTo>
                      <a:pt x="132325" y="34296"/>
                    </a:moveTo>
                    <a:cubicBezTo>
                      <a:pt x="91318" y="57049"/>
                      <a:pt x="59112" y="89271"/>
                      <a:pt x="35730" y="130961"/>
                    </a:cubicBezTo>
                    <a:cubicBezTo>
                      <a:pt x="12338" y="172640"/>
                      <a:pt x="652" y="220740"/>
                      <a:pt x="652" y="275250"/>
                    </a:cubicBezTo>
                    <a:cubicBezTo>
                      <a:pt x="652" y="329749"/>
                      <a:pt x="12672" y="377849"/>
                      <a:pt x="36691" y="419528"/>
                    </a:cubicBezTo>
                    <a:cubicBezTo>
                      <a:pt x="60721" y="461208"/>
                      <a:pt x="93543" y="493440"/>
                      <a:pt x="135209" y="516204"/>
                    </a:cubicBezTo>
                    <a:cubicBezTo>
                      <a:pt x="176844" y="538957"/>
                      <a:pt x="223295" y="550349"/>
                      <a:pt x="274562" y="550349"/>
                    </a:cubicBezTo>
                    <a:cubicBezTo>
                      <a:pt x="325819" y="550349"/>
                      <a:pt x="372260" y="538957"/>
                      <a:pt x="413925" y="516204"/>
                    </a:cubicBezTo>
                    <a:cubicBezTo>
                      <a:pt x="455570" y="493440"/>
                      <a:pt x="488402" y="461208"/>
                      <a:pt x="512432" y="419528"/>
                    </a:cubicBezTo>
                    <a:cubicBezTo>
                      <a:pt x="536462" y="377849"/>
                      <a:pt x="548472" y="329749"/>
                      <a:pt x="548472" y="275250"/>
                    </a:cubicBezTo>
                    <a:cubicBezTo>
                      <a:pt x="548472" y="220740"/>
                      <a:pt x="536138" y="172640"/>
                      <a:pt x="511471" y="130961"/>
                    </a:cubicBezTo>
                    <a:cubicBezTo>
                      <a:pt x="486794" y="89271"/>
                      <a:pt x="453476" y="57049"/>
                      <a:pt x="411517" y="34296"/>
                    </a:cubicBezTo>
                    <a:cubicBezTo>
                      <a:pt x="369538" y="11532"/>
                      <a:pt x="322611" y="150"/>
                      <a:pt x="270717" y="150"/>
                    </a:cubicBezTo>
                    <a:cubicBezTo>
                      <a:pt x="219450" y="150"/>
                      <a:pt x="173323" y="11532"/>
                      <a:pt x="132325"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5" name="Google Shape;2585;p48"/>
              <p:cNvSpPr/>
              <p:nvPr/>
            </p:nvSpPr>
            <p:spPr>
              <a:xfrm rot="10800000" flipH="1">
                <a:off x="4139893" y="511523"/>
                <a:ext cx="554538" cy="804135"/>
              </a:xfrm>
              <a:custGeom>
                <a:avLst/>
                <a:gdLst/>
                <a:ahLst/>
                <a:cxnLst/>
                <a:rect l="l" t="t" r="r" b="b"/>
                <a:pathLst>
                  <a:path w="554538" h="804135" extrusionOk="0">
                    <a:moveTo>
                      <a:pt x="400523" y="613402"/>
                    </a:moveTo>
                    <a:cubicBezTo>
                      <a:pt x="387703" y="636794"/>
                      <a:pt x="370412" y="654758"/>
                      <a:pt x="348638" y="667264"/>
                    </a:cubicBezTo>
                    <a:cubicBezTo>
                      <a:pt x="326845" y="679770"/>
                      <a:pt x="303462" y="686017"/>
                      <a:pt x="278471" y="686017"/>
                    </a:cubicBezTo>
                    <a:cubicBezTo>
                      <a:pt x="253480" y="686017"/>
                      <a:pt x="230422" y="679921"/>
                      <a:pt x="209265" y="667740"/>
                    </a:cubicBezTo>
                    <a:cubicBezTo>
                      <a:pt x="188139" y="655548"/>
                      <a:pt x="170979" y="637756"/>
                      <a:pt x="157846" y="614354"/>
                    </a:cubicBezTo>
                    <a:cubicBezTo>
                      <a:pt x="144703" y="590942"/>
                      <a:pt x="138157" y="563206"/>
                      <a:pt x="138157" y="531157"/>
                    </a:cubicBezTo>
                    <a:cubicBezTo>
                      <a:pt x="138157" y="499087"/>
                      <a:pt x="144703" y="471037"/>
                      <a:pt x="157846" y="446987"/>
                    </a:cubicBezTo>
                    <a:cubicBezTo>
                      <a:pt x="170979" y="422938"/>
                      <a:pt x="188271" y="404508"/>
                      <a:pt x="209751" y="391678"/>
                    </a:cubicBezTo>
                    <a:cubicBezTo>
                      <a:pt x="231201" y="378848"/>
                      <a:pt x="254107" y="372448"/>
                      <a:pt x="278471" y="372448"/>
                    </a:cubicBezTo>
                    <a:cubicBezTo>
                      <a:pt x="303462" y="372448"/>
                      <a:pt x="326845" y="378696"/>
                      <a:pt x="348638" y="391202"/>
                    </a:cubicBezTo>
                    <a:cubicBezTo>
                      <a:pt x="370412" y="403698"/>
                      <a:pt x="387703" y="421652"/>
                      <a:pt x="400523" y="445063"/>
                    </a:cubicBezTo>
                    <a:cubicBezTo>
                      <a:pt x="413342" y="468465"/>
                      <a:pt x="419747" y="496525"/>
                      <a:pt x="419747" y="529233"/>
                    </a:cubicBezTo>
                    <a:cubicBezTo>
                      <a:pt x="419747" y="561930"/>
                      <a:pt x="413342" y="589980"/>
                      <a:pt x="400523" y="613402"/>
                    </a:cubicBezTo>
                    <a:moveTo>
                      <a:pt x="348638" y="780759"/>
                    </a:moveTo>
                    <a:cubicBezTo>
                      <a:pt x="378729" y="765043"/>
                      <a:pt x="402455" y="744699"/>
                      <a:pt x="419747" y="719687"/>
                    </a:cubicBezTo>
                    <a:lnTo>
                      <a:pt x="419747" y="795675"/>
                    </a:lnTo>
                    <a:lnTo>
                      <a:pt x="555255" y="795675"/>
                    </a:lnTo>
                    <a:lnTo>
                      <a:pt x="555255" y="258943"/>
                    </a:lnTo>
                    <a:cubicBezTo>
                      <a:pt x="555255" y="209578"/>
                      <a:pt x="545319" y="165488"/>
                      <a:pt x="525468" y="126684"/>
                    </a:cubicBezTo>
                    <a:cubicBezTo>
                      <a:pt x="505607" y="87890"/>
                      <a:pt x="475810" y="57107"/>
                      <a:pt x="436077" y="34343"/>
                    </a:cubicBezTo>
                    <a:cubicBezTo>
                      <a:pt x="396344" y="11589"/>
                      <a:pt x="348294" y="197"/>
                      <a:pt x="291928" y="197"/>
                    </a:cubicBezTo>
                    <a:cubicBezTo>
                      <a:pt x="216317" y="197"/>
                      <a:pt x="154325" y="17837"/>
                      <a:pt x="105952" y="53097"/>
                    </a:cubicBezTo>
                    <a:cubicBezTo>
                      <a:pt x="57568" y="88377"/>
                      <a:pt x="30189" y="136466"/>
                      <a:pt x="23775" y="197375"/>
                    </a:cubicBezTo>
                    <a:lnTo>
                      <a:pt x="157361" y="197375"/>
                    </a:lnTo>
                    <a:cubicBezTo>
                      <a:pt x="164413" y="173022"/>
                      <a:pt x="179620" y="153610"/>
                      <a:pt x="203022" y="139190"/>
                    </a:cubicBezTo>
                    <a:cubicBezTo>
                      <a:pt x="226405" y="124760"/>
                      <a:pt x="254745" y="117550"/>
                      <a:pt x="288073" y="117550"/>
                    </a:cubicBezTo>
                    <a:cubicBezTo>
                      <a:pt x="327158" y="117550"/>
                      <a:pt x="358857" y="129256"/>
                      <a:pt x="383231" y="152658"/>
                    </a:cubicBezTo>
                    <a:cubicBezTo>
                      <a:pt x="407575" y="176070"/>
                      <a:pt x="419747" y="211491"/>
                      <a:pt x="419747" y="258943"/>
                    </a:cubicBezTo>
                    <a:lnTo>
                      <a:pt x="419747" y="341664"/>
                    </a:lnTo>
                    <a:cubicBezTo>
                      <a:pt x="402455" y="316663"/>
                      <a:pt x="378567" y="295813"/>
                      <a:pt x="348153" y="279145"/>
                    </a:cubicBezTo>
                    <a:cubicBezTo>
                      <a:pt x="317698" y="262477"/>
                      <a:pt x="282953" y="254133"/>
                      <a:pt x="243858" y="254133"/>
                    </a:cubicBezTo>
                    <a:cubicBezTo>
                      <a:pt x="199026" y="254133"/>
                      <a:pt x="158008" y="265677"/>
                      <a:pt x="120845" y="288765"/>
                    </a:cubicBezTo>
                    <a:cubicBezTo>
                      <a:pt x="83682" y="311843"/>
                      <a:pt x="54371" y="344388"/>
                      <a:pt x="32921" y="386392"/>
                    </a:cubicBezTo>
                    <a:cubicBezTo>
                      <a:pt x="11441" y="428386"/>
                      <a:pt x="716" y="476637"/>
                      <a:pt x="716" y="531157"/>
                    </a:cubicBezTo>
                    <a:cubicBezTo>
                      <a:pt x="716" y="585028"/>
                      <a:pt x="11441" y="632784"/>
                      <a:pt x="32921" y="674484"/>
                    </a:cubicBezTo>
                    <a:cubicBezTo>
                      <a:pt x="54371" y="716153"/>
                      <a:pt x="83521" y="748213"/>
                      <a:pt x="120360" y="770673"/>
                    </a:cubicBezTo>
                    <a:cubicBezTo>
                      <a:pt x="157199" y="793103"/>
                      <a:pt x="198358" y="804333"/>
                      <a:pt x="243858" y="804333"/>
                    </a:cubicBezTo>
                    <a:cubicBezTo>
                      <a:pt x="283591" y="804333"/>
                      <a:pt x="318507" y="796475"/>
                      <a:pt x="348638" y="780759"/>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6" name="Google Shape;2586;p48"/>
              <p:cNvSpPr/>
              <p:nvPr/>
            </p:nvSpPr>
            <p:spPr>
              <a:xfrm rot="10800000" flipH="1">
                <a:off x="4772277" y="511525"/>
                <a:ext cx="529557" cy="550199"/>
              </a:xfrm>
              <a:custGeom>
                <a:avLst/>
                <a:gdLst/>
                <a:ahLst/>
                <a:cxnLst/>
                <a:rect l="l" t="t" r="r" b="b"/>
                <a:pathLst>
                  <a:path w="529557" h="550199" extrusionOk="0">
                    <a:moveTo>
                      <a:pt x="390982" y="325292"/>
                    </a:moveTo>
                    <a:cubicBezTo>
                      <a:pt x="390335" y="359914"/>
                      <a:pt x="377850" y="387650"/>
                      <a:pt x="353496" y="408499"/>
                    </a:cubicBezTo>
                    <a:cubicBezTo>
                      <a:pt x="329132" y="429319"/>
                      <a:pt x="299345" y="439759"/>
                      <a:pt x="264105" y="439759"/>
                    </a:cubicBezTo>
                    <a:cubicBezTo>
                      <a:pt x="230787" y="439759"/>
                      <a:pt x="202760" y="429653"/>
                      <a:pt x="180015" y="409451"/>
                    </a:cubicBezTo>
                    <a:cubicBezTo>
                      <a:pt x="157260" y="389249"/>
                      <a:pt x="143338" y="361190"/>
                      <a:pt x="138219" y="325292"/>
                    </a:cubicBezTo>
                    <a:close/>
                    <a:moveTo>
                      <a:pt x="526491" y="234875"/>
                    </a:moveTo>
                    <a:lnTo>
                      <a:pt x="137257" y="234875"/>
                    </a:lnTo>
                    <a:cubicBezTo>
                      <a:pt x="140444" y="196395"/>
                      <a:pt x="153901" y="166249"/>
                      <a:pt x="177607" y="144458"/>
                    </a:cubicBezTo>
                    <a:cubicBezTo>
                      <a:pt x="201313" y="122646"/>
                      <a:pt x="230483" y="111750"/>
                      <a:pt x="265076" y="111750"/>
                    </a:cubicBezTo>
                    <a:cubicBezTo>
                      <a:pt x="315048" y="111750"/>
                      <a:pt x="350602" y="133228"/>
                      <a:pt x="371759" y="176193"/>
                    </a:cubicBezTo>
                    <a:lnTo>
                      <a:pt x="516869" y="176193"/>
                    </a:lnTo>
                    <a:cubicBezTo>
                      <a:pt x="501510" y="124884"/>
                      <a:pt x="472016" y="82728"/>
                      <a:pt x="428469" y="49706"/>
                    </a:cubicBezTo>
                    <a:cubicBezTo>
                      <a:pt x="384871" y="16664"/>
                      <a:pt x="331378" y="169"/>
                      <a:pt x="267960" y="169"/>
                    </a:cubicBezTo>
                    <a:cubicBezTo>
                      <a:pt x="216682" y="169"/>
                      <a:pt x="170717" y="11551"/>
                      <a:pt x="130043" y="34325"/>
                    </a:cubicBezTo>
                    <a:cubicBezTo>
                      <a:pt x="89349" y="57068"/>
                      <a:pt x="57630" y="89300"/>
                      <a:pt x="34885" y="130980"/>
                    </a:cubicBezTo>
                    <a:cubicBezTo>
                      <a:pt x="12150" y="172659"/>
                      <a:pt x="778" y="220759"/>
                      <a:pt x="778" y="275268"/>
                    </a:cubicBezTo>
                    <a:cubicBezTo>
                      <a:pt x="778" y="330406"/>
                      <a:pt x="11988" y="378819"/>
                      <a:pt x="34399" y="420519"/>
                    </a:cubicBezTo>
                    <a:cubicBezTo>
                      <a:pt x="56841" y="462189"/>
                      <a:pt x="88236" y="494249"/>
                      <a:pt x="128596" y="516709"/>
                    </a:cubicBezTo>
                    <a:cubicBezTo>
                      <a:pt x="168977" y="539148"/>
                      <a:pt x="215418" y="550368"/>
                      <a:pt x="267960" y="550368"/>
                    </a:cubicBezTo>
                    <a:cubicBezTo>
                      <a:pt x="318569" y="550368"/>
                      <a:pt x="363907" y="539452"/>
                      <a:pt x="403964" y="517660"/>
                    </a:cubicBezTo>
                    <a:cubicBezTo>
                      <a:pt x="443990" y="495859"/>
                      <a:pt x="475072" y="464913"/>
                      <a:pt x="497169" y="424843"/>
                    </a:cubicBezTo>
                    <a:cubicBezTo>
                      <a:pt x="519287" y="384764"/>
                      <a:pt x="530336" y="338750"/>
                      <a:pt x="530336" y="286812"/>
                    </a:cubicBezTo>
                    <a:cubicBezTo>
                      <a:pt x="530336" y="267573"/>
                      <a:pt x="529051" y="250267"/>
                      <a:pt x="526491" y="234875"/>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7" name="Google Shape;2587;p48"/>
              <p:cNvSpPr/>
              <p:nvPr/>
            </p:nvSpPr>
            <p:spPr>
              <a:xfrm rot="10800000" flipH="1">
                <a:off x="5351810" y="511523"/>
                <a:ext cx="442089" cy="550199"/>
              </a:xfrm>
              <a:custGeom>
                <a:avLst/>
                <a:gdLst/>
                <a:ahLst/>
                <a:cxnLst/>
                <a:rect l="l" t="t" r="r" b="b"/>
                <a:pathLst>
                  <a:path w="442089" h="550199" extrusionOk="0">
                    <a:moveTo>
                      <a:pt x="116131" y="23703"/>
                    </a:moveTo>
                    <a:cubicBezTo>
                      <a:pt x="81538" y="39419"/>
                      <a:pt x="54139" y="60734"/>
                      <a:pt x="33974" y="87660"/>
                    </a:cubicBezTo>
                    <a:cubicBezTo>
                      <a:pt x="13779" y="114606"/>
                      <a:pt x="2740" y="144418"/>
                      <a:pt x="808" y="177125"/>
                    </a:cubicBezTo>
                    <a:lnTo>
                      <a:pt x="136316" y="177125"/>
                    </a:lnTo>
                    <a:cubicBezTo>
                      <a:pt x="138866" y="156589"/>
                      <a:pt x="148953" y="139618"/>
                      <a:pt x="166589" y="126150"/>
                    </a:cubicBezTo>
                    <a:cubicBezTo>
                      <a:pt x="184204" y="112672"/>
                      <a:pt x="206139" y="105948"/>
                      <a:pt x="232415" y="105948"/>
                    </a:cubicBezTo>
                    <a:cubicBezTo>
                      <a:pt x="258054" y="105948"/>
                      <a:pt x="278077" y="111062"/>
                      <a:pt x="292505" y="121340"/>
                    </a:cubicBezTo>
                    <a:cubicBezTo>
                      <a:pt x="306903" y="131588"/>
                      <a:pt x="314117" y="144742"/>
                      <a:pt x="314117" y="160772"/>
                    </a:cubicBezTo>
                    <a:cubicBezTo>
                      <a:pt x="314117" y="178087"/>
                      <a:pt x="305294" y="191069"/>
                      <a:pt x="287679" y="199727"/>
                    </a:cubicBezTo>
                    <a:cubicBezTo>
                      <a:pt x="270064" y="208385"/>
                      <a:pt x="242037" y="217843"/>
                      <a:pt x="203590" y="228101"/>
                    </a:cubicBezTo>
                    <a:cubicBezTo>
                      <a:pt x="163857" y="237721"/>
                      <a:pt x="131358" y="247655"/>
                      <a:pt x="106044" y="257923"/>
                    </a:cubicBezTo>
                    <a:cubicBezTo>
                      <a:pt x="80719" y="268171"/>
                      <a:pt x="58965" y="283897"/>
                      <a:pt x="40682" y="305050"/>
                    </a:cubicBezTo>
                    <a:cubicBezTo>
                      <a:pt x="22420" y="326214"/>
                      <a:pt x="13303" y="354740"/>
                      <a:pt x="13303" y="390658"/>
                    </a:cubicBezTo>
                    <a:cubicBezTo>
                      <a:pt x="13303" y="420155"/>
                      <a:pt x="21782" y="447081"/>
                      <a:pt x="38770" y="471455"/>
                    </a:cubicBezTo>
                    <a:cubicBezTo>
                      <a:pt x="55748" y="495829"/>
                      <a:pt x="80091" y="515069"/>
                      <a:pt x="111811" y="529175"/>
                    </a:cubicBezTo>
                    <a:cubicBezTo>
                      <a:pt x="143530" y="543270"/>
                      <a:pt x="180855" y="550338"/>
                      <a:pt x="223785" y="550338"/>
                    </a:cubicBezTo>
                    <a:cubicBezTo>
                      <a:pt x="287214" y="550338"/>
                      <a:pt x="337823" y="534471"/>
                      <a:pt x="375623" y="502725"/>
                    </a:cubicBezTo>
                    <a:cubicBezTo>
                      <a:pt x="413434" y="470979"/>
                      <a:pt x="434266" y="428175"/>
                      <a:pt x="438101" y="374314"/>
                    </a:cubicBezTo>
                    <a:lnTo>
                      <a:pt x="309311" y="374314"/>
                    </a:lnTo>
                    <a:cubicBezTo>
                      <a:pt x="307389" y="395478"/>
                      <a:pt x="298566" y="412297"/>
                      <a:pt x="282883" y="424803"/>
                    </a:cubicBezTo>
                    <a:cubicBezTo>
                      <a:pt x="267170" y="437309"/>
                      <a:pt x="246196" y="443567"/>
                      <a:pt x="219920" y="443567"/>
                    </a:cubicBezTo>
                    <a:cubicBezTo>
                      <a:pt x="195576" y="443567"/>
                      <a:pt x="176838" y="439071"/>
                      <a:pt x="163715" y="430109"/>
                    </a:cubicBezTo>
                    <a:cubicBezTo>
                      <a:pt x="150562" y="421117"/>
                      <a:pt x="144016" y="408611"/>
                      <a:pt x="144016" y="392592"/>
                    </a:cubicBezTo>
                    <a:cubicBezTo>
                      <a:pt x="144016" y="374628"/>
                      <a:pt x="152970" y="360998"/>
                      <a:pt x="170909" y="351712"/>
                    </a:cubicBezTo>
                    <a:cubicBezTo>
                      <a:pt x="188848" y="342406"/>
                      <a:pt x="216712" y="332948"/>
                      <a:pt x="254533" y="323328"/>
                    </a:cubicBezTo>
                    <a:cubicBezTo>
                      <a:pt x="292981" y="313708"/>
                      <a:pt x="324680" y="303764"/>
                      <a:pt x="349671" y="293517"/>
                    </a:cubicBezTo>
                    <a:cubicBezTo>
                      <a:pt x="374662" y="283249"/>
                      <a:pt x="396294" y="267381"/>
                      <a:pt x="414557" y="245893"/>
                    </a:cubicBezTo>
                    <a:cubicBezTo>
                      <a:pt x="432819" y="224405"/>
                      <a:pt x="442259" y="196031"/>
                      <a:pt x="442897" y="160772"/>
                    </a:cubicBezTo>
                    <a:cubicBezTo>
                      <a:pt x="442897" y="129998"/>
                      <a:pt x="434398" y="102414"/>
                      <a:pt x="417430" y="78050"/>
                    </a:cubicBezTo>
                    <a:cubicBezTo>
                      <a:pt x="400453" y="53666"/>
                      <a:pt x="376109" y="34599"/>
                      <a:pt x="344390" y="20817"/>
                    </a:cubicBezTo>
                    <a:cubicBezTo>
                      <a:pt x="312670" y="7035"/>
                      <a:pt x="275669" y="139"/>
                      <a:pt x="233387" y="139"/>
                    </a:cubicBezTo>
                    <a:cubicBezTo>
                      <a:pt x="189809" y="139"/>
                      <a:pt x="150744" y="7997"/>
                      <a:pt x="116131" y="2370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8" name="Google Shape;2588;p48"/>
              <p:cNvSpPr/>
              <p:nvPr/>
            </p:nvSpPr>
            <p:spPr>
              <a:xfrm rot="10800000" flipH="1">
                <a:off x="5850605" y="511524"/>
                <a:ext cx="514188" cy="550199"/>
              </a:xfrm>
              <a:custGeom>
                <a:avLst/>
                <a:gdLst/>
                <a:ahLst/>
                <a:cxnLst/>
                <a:rect l="l" t="t" r="r" b="b"/>
                <a:pathLst>
                  <a:path w="514188" h="550199" extrusionOk="0">
                    <a:moveTo>
                      <a:pt x="34481" y="420043"/>
                    </a:moveTo>
                    <a:cubicBezTo>
                      <a:pt x="56922" y="461408"/>
                      <a:pt x="87974" y="493468"/>
                      <a:pt x="127707" y="516232"/>
                    </a:cubicBezTo>
                    <a:cubicBezTo>
                      <a:pt x="167439" y="538986"/>
                      <a:pt x="212919" y="550378"/>
                      <a:pt x="264186" y="550378"/>
                    </a:cubicBezTo>
                    <a:cubicBezTo>
                      <a:pt x="330175" y="550378"/>
                      <a:pt x="384811" y="533862"/>
                      <a:pt x="428065" y="500840"/>
                    </a:cubicBezTo>
                    <a:cubicBezTo>
                      <a:pt x="471309" y="467798"/>
                      <a:pt x="500276" y="421481"/>
                      <a:pt x="515038" y="361847"/>
                    </a:cubicBezTo>
                    <a:lnTo>
                      <a:pt x="369908" y="361847"/>
                    </a:lnTo>
                    <a:cubicBezTo>
                      <a:pt x="362218" y="384935"/>
                      <a:pt x="349237" y="403041"/>
                      <a:pt x="330974" y="416195"/>
                    </a:cubicBezTo>
                    <a:cubicBezTo>
                      <a:pt x="312721" y="429328"/>
                      <a:pt x="290138" y="435910"/>
                      <a:pt x="263225" y="435910"/>
                    </a:cubicBezTo>
                    <a:cubicBezTo>
                      <a:pt x="224797" y="435910"/>
                      <a:pt x="194343" y="421967"/>
                      <a:pt x="171922" y="394069"/>
                    </a:cubicBezTo>
                    <a:cubicBezTo>
                      <a:pt x="149480" y="366171"/>
                      <a:pt x="138290" y="326577"/>
                      <a:pt x="138290" y="275278"/>
                    </a:cubicBezTo>
                    <a:cubicBezTo>
                      <a:pt x="138290" y="224616"/>
                      <a:pt x="149480" y="185347"/>
                      <a:pt x="171922" y="157449"/>
                    </a:cubicBezTo>
                    <a:cubicBezTo>
                      <a:pt x="194343" y="129551"/>
                      <a:pt x="224797" y="115597"/>
                      <a:pt x="263225" y="115597"/>
                    </a:cubicBezTo>
                    <a:cubicBezTo>
                      <a:pt x="317679" y="115597"/>
                      <a:pt x="353233" y="139971"/>
                      <a:pt x="369908" y="188709"/>
                    </a:cubicBezTo>
                    <a:lnTo>
                      <a:pt x="515038" y="188709"/>
                    </a:lnTo>
                    <a:cubicBezTo>
                      <a:pt x="500276" y="130989"/>
                      <a:pt x="471126" y="85137"/>
                      <a:pt x="427579" y="51154"/>
                    </a:cubicBezTo>
                    <a:cubicBezTo>
                      <a:pt x="383992" y="17160"/>
                      <a:pt x="329547" y="178"/>
                      <a:pt x="264186" y="178"/>
                    </a:cubicBezTo>
                    <a:cubicBezTo>
                      <a:pt x="212919" y="178"/>
                      <a:pt x="167439" y="11560"/>
                      <a:pt x="127707" y="34324"/>
                    </a:cubicBezTo>
                    <a:cubicBezTo>
                      <a:pt x="87974" y="57077"/>
                      <a:pt x="56922" y="89157"/>
                      <a:pt x="34481" y="130513"/>
                    </a:cubicBezTo>
                    <a:cubicBezTo>
                      <a:pt x="12060" y="171869"/>
                      <a:pt x="849" y="220120"/>
                      <a:pt x="849" y="275278"/>
                    </a:cubicBezTo>
                    <a:cubicBezTo>
                      <a:pt x="849" y="330415"/>
                      <a:pt x="12060" y="378677"/>
                      <a:pt x="34481" y="42004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89" name="Google Shape;2589;p48"/>
              <p:cNvSpPr/>
              <p:nvPr/>
            </p:nvSpPr>
            <p:spPr>
              <a:xfrm rot="10800000" flipH="1">
                <a:off x="6444549" y="341269"/>
                <a:ext cx="507450" cy="711794"/>
              </a:xfrm>
              <a:custGeom>
                <a:avLst/>
                <a:gdLst/>
                <a:ahLst/>
                <a:cxnLst/>
                <a:rect l="l" t="t" r="r" b="b"/>
                <a:pathLst>
                  <a:path w="507450" h="711794" extrusionOk="0">
                    <a:moveTo>
                      <a:pt x="408441" y="514300"/>
                    </a:moveTo>
                    <a:cubicBezTo>
                      <a:pt x="439837" y="496650"/>
                      <a:pt x="464342" y="470687"/>
                      <a:pt x="481957" y="436389"/>
                    </a:cubicBezTo>
                    <a:cubicBezTo>
                      <a:pt x="499582" y="402071"/>
                      <a:pt x="508395" y="360878"/>
                      <a:pt x="508395" y="312788"/>
                    </a:cubicBezTo>
                    <a:lnTo>
                      <a:pt x="508395" y="171"/>
                    </a:lnTo>
                    <a:lnTo>
                      <a:pt x="373848" y="171"/>
                    </a:lnTo>
                    <a:lnTo>
                      <a:pt x="373848" y="294510"/>
                    </a:lnTo>
                    <a:cubicBezTo>
                      <a:pt x="373848" y="336828"/>
                      <a:pt x="363285" y="369363"/>
                      <a:pt x="342129" y="392137"/>
                    </a:cubicBezTo>
                    <a:cubicBezTo>
                      <a:pt x="320982" y="414891"/>
                      <a:pt x="292156" y="426283"/>
                      <a:pt x="255631" y="426283"/>
                    </a:cubicBezTo>
                    <a:cubicBezTo>
                      <a:pt x="218468" y="426283"/>
                      <a:pt x="189167" y="414891"/>
                      <a:pt x="167687" y="392137"/>
                    </a:cubicBezTo>
                    <a:cubicBezTo>
                      <a:pt x="146217" y="369363"/>
                      <a:pt x="135492" y="336828"/>
                      <a:pt x="135492" y="294510"/>
                    </a:cubicBezTo>
                    <a:lnTo>
                      <a:pt x="135492" y="171"/>
                    </a:lnTo>
                    <a:lnTo>
                      <a:pt x="945" y="171"/>
                    </a:lnTo>
                    <a:lnTo>
                      <a:pt x="945" y="711965"/>
                    </a:lnTo>
                    <a:lnTo>
                      <a:pt x="135492" y="711965"/>
                    </a:lnTo>
                    <a:lnTo>
                      <a:pt x="135492" y="466687"/>
                    </a:lnTo>
                    <a:cubicBezTo>
                      <a:pt x="152803" y="489775"/>
                      <a:pt x="175862" y="507880"/>
                      <a:pt x="204688" y="521024"/>
                    </a:cubicBezTo>
                    <a:cubicBezTo>
                      <a:pt x="233534" y="534168"/>
                      <a:pt x="265557" y="540750"/>
                      <a:pt x="300807" y="540750"/>
                    </a:cubicBezTo>
                    <a:cubicBezTo>
                      <a:pt x="341167" y="540750"/>
                      <a:pt x="377045" y="531920"/>
                      <a:pt x="408441"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90" name="Google Shape;2590;p48"/>
              <p:cNvSpPr/>
              <p:nvPr/>
            </p:nvSpPr>
            <p:spPr>
              <a:xfrm rot="10800000" flipH="1">
                <a:off x="7026965" y="511524"/>
                <a:ext cx="547820" cy="550199"/>
              </a:xfrm>
              <a:custGeom>
                <a:avLst/>
                <a:gdLst/>
                <a:ahLst/>
                <a:cxnLst/>
                <a:rect l="l" t="t" r="r" b="b"/>
                <a:pathLst>
                  <a:path w="547820" h="550199" extrusionOk="0">
                    <a:moveTo>
                      <a:pt x="339781" y="135295"/>
                    </a:moveTo>
                    <a:cubicBezTo>
                      <a:pt x="361231" y="147153"/>
                      <a:pt x="378371" y="164944"/>
                      <a:pt x="391210" y="188680"/>
                    </a:cubicBezTo>
                    <a:cubicBezTo>
                      <a:pt x="403999" y="212396"/>
                      <a:pt x="410414" y="241256"/>
                      <a:pt x="410414" y="275250"/>
                    </a:cubicBezTo>
                    <a:cubicBezTo>
                      <a:pt x="410414" y="325891"/>
                      <a:pt x="397109" y="364857"/>
                      <a:pt x="370540" y="392117"/>
                    </a:cubicBezTo>
                    <a:cubicBezTo>
                      <a:pt x="343940" y="419366"/>
                      <a:pt x="311421" y="433006"/>
                      <a:pt x="272993" y="433006"/>
                    </a:cubicBezTo>
                    <a:cubicBezTo>
                      <a:pt x="234546" y="433006"/>
                      <a:pt x="202341" y="419366"/>
                      <a:pt x="176388" y="392117"/>
                    </a:cubicBezTo>
                    <a:cubicBezTo>
                      <a:pt x="150456" y="364857"/>
                      <a:pt x="137475" y="325891"/>
                      <a:pt x="137475" y="275250"/>
                    </a:cubicBezTo>
                    <a:cubicBezTo>
                      <a:pt x="137475" y="224588"/>
                      <a:pt x="150112" y="185622"/>
                      <a:pt x="175427" y="158383"/>
                    </a:cubicBezTo>
                    <a:cubicBezTo>
                      <a:pt x="200732" y="131113"/>
                      <a:pt x="232613" y="117503"/>
                      <a:pt x="271061" y="117503"/>
                    </a:cubicBezTo>
                    <a:cubicBezTo>
                      <a:pt x="295404" y="117503"/>
                      <a:pt x="318311" y="123427"/>
                      <a:pt x="339781" y="135295"/>
                    </a:cubicBezTo>
                    <a:moveTo>
                      <a:pt x="132659" y="34296"/>
                    </a:moveTo>
                    <a:cubicBezTo>
                      <a:pt x="91661" y="57049"/>
                      <a:pt x="59456" y="89271"/>
                      <a:pt x="36074" y="130961"/>
                    </a:cubicBezTo>
                    <a:cubicBezTo>
                      <a:pt x="12671" y="172640"/>
                      <a:pt x="995" y="220740"/>
                      <a:pt x="995" y="275250"/>
                    </a:cubicBezTo>
                    <a:cubicBezTo>
                      <a:pt x="995" y="329749"/>
                      <a:pt x="13015" y="377849"/>
                      <a:pt x="37035" y="419528"/>
                    </a:cubicBezTo>
                    <a:cubicBezTo>
                      <a:pt x="61065" y="461208"/>
                      <a:pt x="93887" y="493440"/>
                      <a:pt x="135553" y="516204"/>
                    </a:cubicBezTo>
                    <a:cubicBezTo>
                      <a:pt x="177188" y="538957"/>
                      <a:pt x="223639" y="550349"/>
                      <a:pt x="274896" y="550349"/>
                    </a:cubicBezTo>
                    <a:cubicBezTo>
                      <a:pt x="326163" y="550349"/>
                      <a:pt x="372604" y="538957"/>
                      <a:pt x="414269" y="516204"/>
                    </a:cubicBezTo>
                    <a:cubicBezTo>
                      <a:pt x="455904" y="493440"/>
                      <a:pt x="488756" y="461208"/>
                      <a:pt x="512776" y="419528"/>
                    </a:cubicBezTo>
                    <a:cubicBezTo>
                      <a:pt x="536806" y="377849"/>
                      <a:pt x="548816" y="329749"/>
                      <a:pt x="548816" y="275250"/>
                    </a:cubicBezTo>
                    <a:cubicBezTo>
                      <a:pt x="548816" y="220740"/>
                      <a:pt x="536482" y="172640"/>
                      <a:pt x="511815" y="130961"/>
                    </a:cubicBezTo>
                    <a:cubicBezTo>
                      <a:pt x="487148" y="89271"/>
                      <a:pt x="453820" y="57049"/>
                      <a:pt x="411861" y="34296"/>
                    </a:cubicBezTo>
                    <a:cubicBezTo>
                      <a:pt x="369892" y="11532"/>
                      <a:pt x="322965" y="150"/>
                      <a:pt x="271061" y="150"/>
                    </a:cubicBezTo>
                    <a:cubicBezTo>
                      <a:pt x="219794" y="150"/>
                      <a:pt x="173656" y="11532"/>
                      <a:pt x="132659"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91" name="Google Shape;2591;p48"/>
              <p:cNvSpPr/>
              <p:nvPr/>
            </p:nvSpPr>
            <p:spPr>
              <a:xfrm rot="10800000" flipH="1">
                <a:off x="7620910" y="511524"/>
                <a:ext cx="547810" cy="550199"/>
              </a:xfrm>
              <a:custGeom>
                <a:avLst/>
                <a:gdLst/>
                <a:ahLst/>
                <a:cxnLst/>
                <a:rect l="l" t="t" r="r" b="b"/>
                <a:pathLst>
                  <a:path w="547810" h="550199" extrusionOk="0">
                    <a:moveTo>
                      <a:pt x="339830" y="135295"/>
                    </a:moveTo>
                    <a:cubicBezTo>
                      <a:pt x="361280" y="147153"/>
                      <a:pt x="378419" y="164944"/>
                      <a:pt x="391259" y="188680"/>
                    </a:cubicBezTo>
                    <a:cubicBezTo>
                      <a:pt x="404048" y="212396"/>
                      <a:pt x="410463" y="241256"/>
                      <a:pt x="410463" y="275250"/>
                    </a:cubicBezTo>
                    <a:cubicBezTo>
                      <a:pt x="410463" y="325891"/>
                      <a:pt x="397158" y="364857"/>
                      <a:pt x="370588" y="392117"/>
                    </a:cubicBezTo>
                    <a:cubicBezTo>
                      <a:pt x="343988" y="419366"/>
                      <a:pt x="311470" y="433006"/>
                      <a:pt x="273042" y="433006"/>
                    </a:cubicBezTo>
                    <a:cubicBezTo>
                      <a:pt x="234594" y="433006"/>
                      <a:pt x="202389" y="419366"/>
                      <a:pt x="176437" y="392117"/>
                    </a:cubicBezTo>
                    <a:cubicBezTo>
                      <a:pt x="150505" y="364857"/>
                      <a:pt x="137524" y="325891"/>
                      <a:pt x="137524" y="275250"/>
                    </a:cubicBezTo>
                    <a:cubicBezTo>
                      <a:pt x="137524" y="224588"/>
                      <a:pt x="150161" y="185622"/>
                      <a:pt x="175476" y="158383"/>
                    </a:cubicBezTo>
                    <a:cubicBezTo>
                      <a:pt x="200780" y="131113"/>
                      <a:pt x="232662" y="117503"/>
                      <a:pt x="271110" y="117503"/>
                    </a:cubicBezTo>
                    <a:cubicBezTo>
                      <a:pt x="295453" y="117503"/>
                      <a:pt x="318360" y="123427"/>
                      <a:pt x="339830" y="135295"/>
                    </a:cubicBezTo>
                    <a:moveTo>
                      <a:pt x="132708" y="34296"/>
                    </a:moveTo>
                    <a:cubicBezTo>
                      <a:pt x="91710" y="57049"/>
                      <a:pt x="59505" y="89271"/>
                      <a:pt x="36123" y="130961"/>
                    </a:cubicBezTo>
                    <a:cubicBezTo>
                      <a:pt x="12720" y="172640"/>
                      <a:pt x="1054" y="220740"/>
                      <a:pt x="1054" y="275250"/>
                    </a:cubicBezTo>
                    <a:cubicBezTo>
                      <a:pt x="1054" y="329749"/>
                      <a:pt x="13064" y="377849"/>
                      <a:pt x="37084" y="419528"/>
                    </a:cubicBezTo>
                    <a:cubicBezTo>
                      <a:pt x="61114" y="461208"/>
                      <a:pt x="93936" y="493440"/>
                      <a:pt x="135601" y="516204"/>
                    </a:cubicBezTo>
                    <a:cubicBezTo>
                      <a:pt x="177236" y="538957"/>
                      <a:pt x="223687" y="550349"/>
                      <a:pt x="274944" y="550349"/>
                    </a:cubicBezTo>
                    <a:cubicBezTo>
                      <a:pt x="326211" y="550349"/>
                      <a:pt x="372652" y="538957"/>
                      <a:pt x="414317" y="516204"/>
                    </a:cubicBezTo>
                    <a:cubicBezTo>
                      <a:pt x="455963" y="493440"/>
                      <a:pt x="488805" y="461208"/>
                      <a:pt x="512825" y="419528"/>
                    </a:cubicBezTo>
                    <a:cubicBezTo>
                      <a:pt x="536855" y="377849"/>
                      <a:pt x="548865" y="329749"/>
                      <a:pt x="548865" y="275250"/>
                    </a:cubicBezTo>
                    <a:cubicBezTo>
                      <a:pt x="548865" y="220740"/>
                      <a:pt x="536531" y="172640"/>
                      <a:pt x="511864" y="130961"/>
                    </a:cubicBezTo>
                    <a:cubicBezTo>
                      <a:pt x="487196" y="89271"/>
                      <a:pt x="453868" y="57049"/>
                      <a:pt x="411909" y="34296"/>
                    </a:cubicBezTo>
                    <a:cubicBezTo>
                      <a:pt x="369941" y="11532"/>
                      <a:pt x="323014" y="150"/>
                      <a:pt x="271110" y="150"/>
                    </a:cubicBezTo>
                    <a:cubicBezTo>
                      <a:pt x="219842" y="150"/>
                      <a:pt x="173705" y="11532"/>
                      <a:pt x="132708"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92" name="Google Shape;2592;p48"/>
              <p:cNvSpPr/>
              <p:nvPr/>
            </p:nvSpPr>
            <p:spPr>
              <a:xfrm rot="10800000" flipH="1">
                <a:off x="8248471" y="341271"/>
                <a:ext cx="134546" cy="711794"/>
              </a:xfrm>
              <a:custGeom>
                <a:avLst/>
                <a:gdLst/>
                <a:ahLst/>
                <a:cxnLst/>
                <a:rect l="l" t="t" r="r" b="b"/>
                <a:pathLst>
                  <a:path w="134546" h="711794" extrusionOk="0">
                    <a:moveTo>
                      <a:pt x="134547" y="-254"/>
                    </a:moveTo>
                    <a:lnTo>
                      <a:pt x="0" y="-254"/>
                    </a:lnTo>
                    <a:lnTo>
                      <a:pt x="0" y="711540"/>
                    </a:lnTo>
                    <a:lnTo>
                      <a:pt x="134547" y="71154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93" name="Google Shape;2593;p48"/>
              <p:cNvSpPr/>
              <p:nvPr/>
            </p:nvSpPr>
            <p:spPr>
              <a:xfrm rot="10800000" flipH="1">
                <a:off x="184698" y="233060"/>
                <a:ext cx="2187639" cy="1094728"/>
              </a:xfrm>
              <a:custGeom>
                <a:avLst/>
                <a:gdLst/>
                <a:ahLst/>
                <a:cxnLst/>
                <a:rect l="l" t="t" r="r" b="b"/>
                <a:pathLst>
                  <a:path w="2187639" h="1094728" extrusionOk="0">
                    <a:moveTo>
                      <a:pt x="1656406" y="1094946"/>
                    </a:moveTo>
                    <a:cubicBezTo>
                      <a:pt x="1656406" y="784222"/>
                      <a:pt x="1404725" y="532341"/>
                      <a:pt x="1094269" y="532341"/>
                    </a:cubicBezTo>
                    <a:cubicBezTo>
                      <a:pt x="783803" y="532341"/>
                      <a:pt x="532122" y="784222"/>
                      <a:pt x="532122" y="1094946"/>
                    </a:cubicBezTo>
                    <a:lnTo>
                      <a:pt x="449" y="1094946"/>
                    </a:lnTo>
                    <a:cubicBezTo>
                      <a:pt x="449" y="490348"/>
                      <a:pt x="490163" y="217"/>
                      <a:pt x="1094269" y="217"/>
                    </a:cubicBezTo>
                    <a:cubicBezTo>
                      <a:pt x="1698365" y="217"/>
                      <a:pt x="2188089" y="490348"/>
                      <a:pt x="2188089" y="1094946"/>
                    </a:cubicBezTo>
                    <a:close/>
                  </a:path>
                </a:pathLst>
              </a:custGeom>
              <a:solidFill>
                <a:srgbClr val="ED1C2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grpSp>
      <p:sp>
        <p:nvSpPr>
          <p:cNvPr id="80" name="Rectangle 79">
            <a:extLst>
              <a:ext uri="{FF2B5EF4-FFF2-40B4-BE49-F238E27FC236}">
                <a16:creationId xmlns:a16="http://schemas.microsoft.com/office/drawing/2014/main" id="{6ACD5528-D6DF-4888-B009-41D572096D20}"/>
              </a:ext>
            </a:extLst>
          </p:cNvPr>
          <p:cNvSpPr/>
          <p:nvPr userDrawn="1"/>
        </p:nvSpPr>
        <p:spPr>
          <a:xfrm>
            <a:off x="9753600" y="236861"/>
            <a:ext cx="2369574" cy="53718"/>
          </a:xfrm>
          <a:prstGeom prst="rect">
            <a:avLst/>
          </a:prstGeom>
          <a:pattFill prst="pct60">
            <a:fgClr>
              <a:srgbClr val="FF00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FF0000"/>
              </a:solidFill>
            </a:endParaRPr>
          </a:p>
        </p:txBody>
      </p:sp>
      <p:sp>
        <p:nvSpPr>
          <p:cNvPr id="81" name="TextBox 80">
            <a:extLst>
              <a:ext uri="{FF2B5EF4-FFF2-40B4-BE49-F238E27FC236}">
                <a16:creationId xmlns:a16="http://schemas.microsoft.com/office/drawing/2014/main" id="{E4F26081-49DA-4219-825B-4E9927E68045}"/>
              </a:ext>
            </a:extLst>
          </p:cNvPr>
          <p:cNvSpPr txBox="1"/>
          <p:nvPr userDrawn="1"/>
        </p:nvSpPr>
        <p:spPr>
          <a:xfrm>
            <a:off x="10061231" y="-32545"/>
            <a:ext cx="2175482" cy="261610"/>
          </a:xfrm>
          <a:prstGeom prst="rect">
            <a:avLst/>
          </a:prstGeom>
          <a:noFill/>
        </p:spPr>
        <p:txBody>
          <a:bodyPr wrap="square" rtlCol="0">
            <a:spAutoFit/>
          </a:bodyPr>
          <a:lstStyle/>
          <a:p>
            <a:r>
              <a:rPr lang="en-US" sz="1100" b="1" dirty="0"/>
              <a:t>Filotas Theodosiou – Yves </a:t>
            </a:r>
            <a:r>
              <a:rPr lang="en-US" sz="1100" b="1" dirty="0" err="1"/>
              <a:t>Sagaert</a:t>
            </a:r>
            <a:r>
              <a:rPr lang="en-US" sz="1100" b="1" dirty="0"/>
              <a:t> </a:t>
            </a:r>
            <a:endParaRPr lang="nl-BE" sz="1100" b="1" dirty="0"/>
          </a:p>
        </p:txBody>
      </p:sp>
      <p:sp>
        <p:nvSpPr>
          <p:cNvPr id="82" name="Google Shape;4734;p74">
            <a:extLst>
              <a:ext uri="{FF2B5EF4-FFF2-40B4-BE49-F238E27FC236}">
                <a16:creationId xmlns:a16="http://schemas.microsoft.com/office/drawing/2014/main" id="{EDF5B0BC-8798-464B-8E32-5A43963D3745}"/>
              </a:ext>
            </a:extLst>
          </p:cNvPr>
          <p:cNvSpPr txBox="1">
            <a:spLocks noGrp="1"/>
          </p:cNvSpPr>
          <p:nvPr>
            <p:ph type="title" hasCustomPrompt="1"/>
          </p:nvPr>
        </p:nvSpPr>
        <p:spPr>
          <a:xfrm>
            <a:off x="2954162" y="315138"/>
            <a:ext cx="9169012" cy="548640"/>
          </a:xfrm>
          <a:prstGeom prst="rect">
            <a:avLst/>
          </a:prstGeom>
          <a:noFill/>
          <a:ln>
            <a:noFill/>
          </a:ln>
        </p:spPr>
        <p:txBody>
          <a:bodyPr spcFirstLastPara="1" vert="horz" wrap="square" lIns="0" tIns="45700" rIns="0" bIns="45700" rtlCol="0" anchor="b" anchorCtr="0">
            <a:noAutofit/>
          </a:bodyPr>
          <a:lstStyle>
            <a:lvl1pPr>
              <a:defRPr sz="3600" b="0"/>
            </a:lvl1pPr>
          </a:lstStyle>
          <a:p>
            <a:r>
              <a:rPr lang="en-US" sz="3200" dirty="0">
                <a:latin typeface="Quattrocento Sans" panose="020B0604020202020204" charset="0"/>
              </a:rPr>
              <a:t>TITLE</a:t>
            </a:r>
            <a:endParaRPr sz="3200" dirty="0">
              <a:latin typeface="Quattrocento Sans" panose="020B0604020202020204" charset="0"/>
            </a:endParaRPr>
          </a:p>
        </p:txBody>
      </p:sp>
      <p:sp>
        <p:nvSpPr>
          <p:cNvPr id="83" name="Google Shape;4735;p74">
            <a:extLst>
              <a:ext uri="{FF2B5EF4-FFF2-40B4-BE49-F238E27FC236}">
                <a16:creationId xmlns:a16="http://schemas.microsoft.com/office/drawing/2014/main" id="{76F8EBD0-568A-412B-B05F-0BB0CDAA1E28}"/>
              </a:ext>
            </a:extLst>
          </p:cNvPr>
          <p:cNvSpPr txBox="1">
            <a:spLocks noGrp="1"/>
          </p:cNvSpPr>
          <p:nvPr>
            <p:ph type="body" idx="1" hasCustomPrompt="1"/>
          </p:nvPr>
        </p:nvSpPr>
        <p:spPr>
          <a:xfrm>
            <a:off x="2954162" y="841897"/>
            <a:ext cx="9169012" cy="571874"/>
          </a:xfrm>
          <a:prstGeom prst="rect">
            <a:avLst/>
          </a:prstGeom>
          <a:noFill/>
          <a:ln>
            <a:noFill/>
          </a:ln>
        </p:spPr>
        <p:txBody>
          <a:bodyPr spcFirstLastPara="1" vert="horz" wrap="square" lIns="0" tIns="45700" rIns="0" bIns="45700" rtlCol="0" anchor="t" anchorCtr="0">
            <a:noAutofit/>
          </a:bodyPr>
          <a:lstStyle>
            <a:lvl1pPr>
              <a:buNone/>
              <a:defRPr>
                <a:solidFill>
                  <a:srgbClr val="FF0000"/>
                </a:solidFill>
              </a:defRPr>
            </a:lvl1pPr>
          </a:lstStyle>
          <a:p>
            <a:pPr marL="0" indent="0">
              <a:spcBef>
                <a:spcPts val="0"/>
              </a:spcBef>
            </a:pPr>
            <a:r>
              <a:rPr lang="en-US" sz="2200" dirty="0">
                <a:solidFill>
                  <a:srgbClr val="FF0000"/>
                </a:solidFill>
              </a:rPr>
              <a:t>SUBTITLE</a:t>
            </a:r>
            <a:endParaRPr sz="2200" dirty="0">
              <a:solidFill>
                <a:srgbClr val="FF0000"/>
              </a:solidFill>
            </a:endParaRPr>
          </a:p>
        </p:txBody>
      </p:sp>
      <p:cxnSp>
        <p:nvCxnSpPr>
          <p:cNvPr id="86" name="Google Shape;168;p9">
            <a:extLst>
              <a:ext uri="{FF2B5EF4-FFF2-40B4-BE49-F238E27FC236}">
                <a16:creationId xmlns:a16="http://schemas.microsoft.com/office/drawing/2014/main" id="{03FB2DEC-6AF4-46FC-8FFC-8ED5AE82EF4B}"/>
              </a:ext>
            </a:extLst>
          </p:cNvPr>
          <p:cNvCxnSpPr/>
          <p:nvPr userDrawn="1"/>
        </p:nvCxnSpPr>
        <p:spPr>
          <a:xfrm>
            <a:off x="573677" y="6401428"/>
            <a:ext cx="1681600" cy="0"/>
          </a:xfrm>
          <a:prstGeom prst="straightConnector1">
            <a:avLst/>
          </a:prstGeom>
          <a:noFill/>
          <a:ln w="19050" cap="flat" cmpd="sng">
            <a:solidFill>
              <a:schemeClr val="dk2"/>
            </a:solidFill>
            <a:prstDash val="solid"/>
            <a:round/>
            <a:headEnd type="none" w="med" len="med"/>
            <a:tailEnd type="none" w="med" len="med"/>
          </a:ln>
        </p:spPr>
      </p:cxnSp>
      <p:sp>
        <p:nvSpPr>
          <p:cNvPr id="84" name="TextBox 83">
            <a:extLst>
              <a:ext uri="{FF2B5EF4-FFF2-40B4-BE49-F238E27FC236}">
                <a16:creationId xmlns:a16="http://schemas.microsoft.com/office/drawing/2014/main" id="{9EE453E6-7454-44A2-8F46-65BE3E011225}"/>
              </a:ext>
            </a:extLst>
          </p:cNvPr>
          <p:cNvSpPr txBox="1"/>
          <p:nvPr userDrawn="1"/>
        </p:nvSpPr>
        <p:spPr>
          <a:xfrm>
            <a:off x="11464199" y="296298"/>
            <a:ext cx="788041" cy="261610"/>
          </a:xfrm>
          <a:prstGeom prst="rect">
            <a:avLst/>
          </a:prstGeom>
          <a:noFill/>
        </p:spPr>
        <p:txBody>
          <a:bodyPr wrap="square" rtlCol="0">
            <a:spAutoFit/>
          </a:bodyPr>
          <a:lstStyle/>
          <a:p>
            <a:r>
              <a:rPr lang="en-US" sz="1100" b="1" dirty="0"/>
              <a:t>ISIR 2022</a:t>
            </a:r>
            <a:endParaRPr lang="nl-BE" sz="1100" b="1" dirty="0"/>
          </a:p>
        </p:txBody>
      </p:sp>
    </p:spTree>
    <p:extLst>
      <p:ext uri="{BB962C8B-B14F-4D97-AF65-F5344CB8AC3E}">
        <p14:creationId xmlns:p14="http://schemas.microsoft.com/office/powerpoint/2010/main" val="2477404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5A46BE-4DFE-4C8B-80BB-2D407CBDB5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BE"/>
          </a:p>
        </p:txBody>
      </p:sp>
      <p:sp>
        <p:nvSpPr>
          <p:cNvPr id="3" name="Text Placeholder 2">
            <a:extLst>
              <a:ext uri="{FF2B5EF4-FFF2-40B4-BE49-F238E27FC236}">
                <a16:creationId xmlns:a16="http://schemas.microsoft.com/office/drawing/2014/main" id="{8834D6AD-01F8-4B67-8BAD-807E57CCCF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EB2340D7-C0E2-4AAC-915A-046F756FB4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6DFC33-EEFC-414F-88A0-396BF8B2AF71}" type="datetimeFigureOut">
              <a:rPr lang="nl-BE" smtClean="0"/>
              <a:t>24/08/2022</a:t>
            </a:fld>
            <a:endParaRPr lang="nl-BE"/>
          </a:p>
        </p:txBody>
      </p:sp>
      <p:sp>
        <p:nvSpPr>
          <p:cNvPr id="5" name="Footer Placeholder 4">
            <a:extLst>
              <a:ext uri="{FF2B5EF4-FFF2-40B4-BE49-F238E27FC236}">
                <a16:creationId xmlns:a16="http://schemas.microsoft.com/office/drawing/2014/main" id="{38CA239F-AB36-4A0F-8B0A-7E91099A4F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a:extLst>
              <a:ext uri="{FF2B5EF4-FFF2-40B4-BE49-F238E27FC236}">
                <a16:creationId xmlns:a16="http://schemas.microsoft.com/office/drawing/2014/main" id="{2C6D35E9-3449-440A-A062-D7834A5BBB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04BE03-6DE8-40EC-A788-5A94188D22E7}" type="slidenum">
              <a:rPr lang="nl-BE" smtClean="0"/>
              <a:t>‹#›</a:t>
            </a:fld>
            <a:endParaRPr lang="nl-BE"/>
          </a:p>
        </p:txBody>
      </p:sp>
    </p:spTree>
    <p:extLst>
      <p:ext uri="{BB962C8B-B14F-4D97-AF65-F5344CB8AC3E}">
        <p14:creationId xmlns:p14="http://schemas.microsoft.com/office/powerpoint/2010/main" val="1134209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8" Type="http://schemas.openxmlformats.org/officeDocument/2006/relationships/hyperlink" Target="https://www.research.lancs.ac.uk/portal/en/publications/retail-forecasting(1e3b100d-653a-48aa-9028-613432770560).html" TargetMode="External"/><Relationship Id="rId3" Type="http://schemas.openxmlformats.org/officeDocument/2006/relationships/image" Target="../media/image9.png"/><Relationship Id="rId7" Type="http://schemas.openxmlformats.org/officeDocument/2006/relationships/hyperlink" Target="https://www.research.lancs.ac.uk/portal/en/people/stephan-kolassa(72a7f7d0-8bc9-4bf8-b31a-d78c1cd6b577).html" TargetMode="External"/><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hyperlink" Target="https://www.research.lancs.ac.uk/portal/en/people/shaohui-ma(865c9641-a7cf-44f3-96eb-c818061dfaf3).html" TargetMode="External"/><Relationship Id="rId5" Type="http://schemas.openxmlformats.org/officeDocument/2006/relationships/hyperlink" Target="https://www.research.lancs.ac.uk/portal/en/people/robert-fildes(00019741-c042-4a94-9719-9cfcea7230b2).html" TargetMode="External"/><Relationship Id="rId10"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hyperlink" Target="https://doi.org/10.1016/j.ijforecast.2019.06.00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13.xml"/><Relationship Id="rId5" Type="http://schemas.openxmlformats.org/officeDocument/2006/relationships/comments" Target="../comments/commen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comments" Target="../comments/comment3.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 Id="rId5" Type="http://schemas.openxmlformats.org/officeDocument/2006/relationships/comments" Target="../comments/comment5.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9.xml"/><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comments" Target="../comments/commen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comments" Target="../comments/commen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Layout" Target="../slideLayouts/slideLayout13.xml"/><Relationship Id="rId4" Type="http://schemas.openxmlformats.org/officeDocument/2006/relationships/comments" Target="../comments/comment12.xml"/></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13.xml"/><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3.xml"/><Relationship Id="rId4" Type="http://schemas.openxmlformats.org/officeDocument/2006/relationships/comments" Target="../comments/comment14.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3.xml"/><Relationship Id="rId5" Type="http://schemas.openxmlformats.org/officeDocument/2006/relationships/comments" Target="../comments/comment15.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Layout" Target="../slideLayouts/slideLayout13.xml"/><Relationship Id="rId4" Type="http://schemas.openxmlformats.org/officeDocument/2006/relationships/comments" Target="../comments/comment16.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Layout" Target="../slideLayouts/slideLayout13.xml"/><Relationship Id="rId4" Type="http://schemas.openxmlformats.org/officeDocument/2006/relationships/comments" Target="../comments/comment17.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Layout" Target="../slideLayouts/slideLayout13.xml"/><Relationship Id="rId4" Type="http://schemas.openxmlformats.org/officeDocument/2006/relationships/comments" Target="../comments/comment18.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png"/><Relationship Id="rId1" Type="http://schemas.openxmlformats.org/officeDocument/2006/relationships/slideLayout" Target="../slideLayouts/slideLayout13.xml"/><Relationship Id="rId4" Type="http://schemas.openxmlformats.org/officeDocument/2006/relationships/comments" Target="../comments/comment19.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png"/><Relationship Id="rId1" Type="http://schemas.openxmlformats.org/officeDocument/2006/relationships/slideLayout" Target="../slideLayouts/slideLayout13.xml"/><Relationship Id="rId4" Type="http://schemas.openxmlformats.org/officeDocument/2006/relationships/comments" Target="../comments/comment20.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3.xml"/><Relationship Id="rId4" Type="http://schemas.openxmlformats.org/officeDocument/2006/relationships/comments" Target="../comments/comment21.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8.png"/><Relationship Id="rId1" Type="http://schemas.openxmlformats.org/officeDocument/2006/relationships/slideLayout" Target="../slideLayouts/slideLayout13.xml"/><Relationship Id="rId4" Type="http://schemas.openxmlformats.org/officeDocument/2006/relationships/comments" Target="../comments/comment2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3.xml"/><Relationship Id="rId4" Type="http://schemas.openxmlformats.org/officeDocument/2006/relationships/comments" Target="../comments/comment23.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Layout" Target="../slideLayouts/slideLayout13.xml"/><Relationship Id="rId4" Type="http://schemas.openxmlformats.org/officeDocument/2006/relationships/comments" Target="../comments/comment24.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comments" Target="../comments/comment25.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7.png"/><Relationship Id="rId1" Type="http://schemas.openxmlformats.org/officeDocument/2006/relationships/slideLayout" Target="../slideLayouts/slideLayout13.xml"/><Relationship Id="rId4" Type="http://schemas.openxmlformats.org/officeDocument/2006/relationships/comments" Target="../comments/comment26.xml"/></Relationships>
</file>

<file path=ppt/slides/_rels/slide36.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42.png"/><Relationship Id="rId1" Type="http://schemas.openxmlformats.org/officeDocument/2006/relationships/slideLayout" Target="../slideLayouts/slideLayout13.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37.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9.png"/><Relationship Id="rId3" Type="http://schemas.openxmlformats.org/officeDocument/2006/relationships/image" Target="../media/image59.png"/><Relationship Id="rId7" Type="http://schemas.openxmlformats.org/officeDocument/2006/relationships/image" Target="../media/image44.png"/><Relationship Id="rId12" Type="http://schemas.openxmlformats.org/officeDocument/2006/relationships/image" Target="../media/image68.png"/><Relationship Id="rId17" Type="http://schemas.openxmlformats.org/officeDocument/2006/relationships/image" Target="../media/image73.png"/><Relationship Id="rId2" Type="http://schemas.openxmlformats.org/officeDocument/2006/relationships/image" Target="../media/image58.png"/><Relationship Id="rId16" Type="http://schemas.openxmlformats.org/officeDocument/2006/relationships/image" Target="../media/image72.png"/><Relationship Id="rId1" Type="http://schemas.openxmlformats.org/officeDocument/2006/relationships/slideLayout" Target="../slideLayouts/slideLayout13.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5" Type="http://schemas.openxmlformats.org/officeDocument/2006/relationships/image" Target="../media/image71.png"/><Relationship Id="rId10" Type="http://schemas.openxmlformats.org/officeDocument/2006/relationships/image" Target="../media/image66.png"/><Relationship Id="rId4" Type="http://schemas.openxmlformats.org/officeDocument/2006/relationships/image" Target="../media/image43.png"/><Relationship Id="rId9" Type="http://schemas.openxmlformats.org/officeDocument/2006/relationships/image" Target="../media/image63.png"/><Relationship Id="rId14" Type="http://schemas.openxmlformats.org/officeDocument/2006/relationships/image" Target="../media/image70.png"/></Relationships>
</file>

<file path=ppt/slides/_rels/slide38.xml.rels><?xml version="1.0" encoding="UTF-8" standalone="yes"?>
<Relationships xmlns="http://schemas.openxmlformats.org/package/2006/relationships"><Relationship Id="rId3" Type="http://schemas.openxmlformats.org/officeDocument/2006/relationships/comments" Target="../comments/comment27.xml"/><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comments" Target="../comments/comment28.xml"/><Relationship Id="rId2" Type="http://schemas.openxmlformats.org/officeDocument/2006/relationships/image" Target="../media/image64.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comments" Target="../comments/comment29.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26"/>
        <p:cNvGrpSpPr/>
        <p:nvPr/>
      </p:nvGrpSpPr>
      <p:grpSpPr>
        <a:xfrm>
          <a:off x="0" y="0"/>
          <a:ext cx="0" cy="0"/>
          <a:chOff x="0" y="0"/>
          <a:chExt cx="0" cy="0"/>
        </a:xfrm>
      </p:grpSpPr>
      <p:sp>
        <p:nvSpPr>
          <p:cNvPr id="4727" name="Google Shape;4727;p73"/>
          <p:cNvSpPr txBox="1">
            <a:spLocks noGrp="1"/>
          </p:cNvSpPr>
          <p:nvPr>
            <p:ph type="title"/>
          </p:nvPr>
        </p:nvSpPr>
        <p:spPr>
          <a:xfrm>
            <a:off x="2590799" y="409438"/>
            <a:ext cx="9169012" cy="1381262"/>
          </a:xfrm>
          <a:prstGeom prst="rect">
            <a:avLst/>
          </a:prstGeom>
          <a:noFill/>
          <a:ln>
            <a:noFill/>
          </a:ln>
        </p:spPr>
        <p:txBody>
          <a:bodyPr spcFirstLastPara="1" vert="horz" wrap="square" lIns="0" tIns="45700" rIns="0" bIns="45700" rtlCol="0" anchor="t" anchorCtr="0">
            <a:noAutofit/>
          </a:bodyPr>
          <a:lstStyle/>
          <a:p>
            <a:r>
              <a:rPr lang="en-US" sz="2800" b="1" dirty="0"/>
              <a:t>A Hierarchical Machine Learning Approach for an Integrated Supply Chain with Collaborative Inventory Management</a:t>
            </a:r>
            <a:endParaRPr sz="2800" b="1" dirty="0"/>
          </a:p>
        </p:txBody>
      </p:sp>
      <p:sp>
        <p:nvSpPr>
          <p:cNvPr id="4728" name="Google Shape;4728;p73"/>
          <p:cNvSpPr txBox="1">
            <a:spLocks noGrp="1"/>
          </p:cNvSpPr>
          <p:nvPr>
            <p:ph type="body" idx="1"/>
          </p:nvPr>
        </p:nvSpPr>
        <p:spPr>
          <a:xfrm>
            <a:off x="2590798" y="1872542"/>
            <a:ext cx="5734051" cy="594433"/>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nl" dirty="0">
                <a:solidFill>
                  <a:srgbClr val="FF0000"/>
                </a:solidFill>
              </a:rPr>
              <a:t>Filotas Theodosiou, Yves R. Sagaert</a:t>
            </a:r>
          </a:p>
          <a:p>
            <a:pPr marL="0" indent="0">
              <a:spcBef>
                <a:spcPts val="0"/>
              </a:spcBef>
            </a:pPr>
            <a:r>
              <a:rPr lang="nl" dirty="0">
                <a:solidFill>
                  <a:srgbClr val="FF0000"/>
                </a:solidFill>
              </a:rPr>
              <a:t>VIVES University of Applied Sciences</a:t>
            </a:r>
            <a:endParaRPr dirty="0">
              <a:solidFill>
                <a:srgbClr val="FF0000"/>
              </a:solidFill>
            </a:endParaRPr>
          </a:p>
        </p:txBody>
      </p:sp>
      <p:pic>
        <p:nvPicPr>
          <p:cNvPr id="5" name="Picture 2">
            <a:extLst>
              <a:ext uri="{FF2B5EF4-FFF2-40B4-BE49-F238E27FC236}">
                <a16:creationId xmlns:a16="http://schemas.microsoft.com/office/drawing/2014/main" id="{A81E49D4-C9FC-431F-9254-BA547C5B16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2044" y="2633529"/>
            <a:ext cx="7983769" cy="41877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2A2F15-9CF4-45E8-905E-05A370BB5EB1}"/>
              </a:ext>
            </a:extLst>
          </p:cNvPr>
          <p:cNvSpPr>
            <a:spLocks noGrp="1"/>
          </p:cNvSpPr>
          <p:nvPr>
            <p:ph type="title"/>
          </p:nvPr>
        </p:nvSpPr>
        <p:spPr>
          <a:xfrm>
            <a:off x="2954162" y="315138"/>
            <a:ext cx="9169012" cy="548640"/>
          </a:xfrm>
        </p:spPr>
        <p:txBody>
          <a:bodyPr/>
          <a:lstStyle/>
          <a:p>
            <a:r>
              <a:rPr lang="en-US" dirty="0"/>
              <a:t>Collaboration in Retail Supply Chain</a:t>
            </a:r>
            <a:endParaRPr lang="nl-BE" dirty="0"/>
          </a:p>
        </p:txBody>
      </p:sp>
      <p:sp>
        <p:nvSpPr>
          <p:cNvPr id="5" name="Text Placeholder 4">
            <a:extLst>
              <a:ext uri="{FF2B5EF4-FFF2-40B4-BE49-F238E27FC236}">
                <a16:creationId xmlns:a16="http://schemas.microsoft.com/office/drawing/2014/main" id="{323EB0F4-32D9-481A-BB4B-3259D4E0CD70}"/>
              </a:ext>
            </a:extLst>
          </p:cNvPr>
          <p:cNvSpPr>
            <a:spLocks noGrp="1"/>
          </p:cNvSpPr>
          <p:nvPr>
            <p:ph type="body" idx="4294967295"/>
          </p:nvPr>
        </p:nvSpPr>
        <p:spPr>
          <a:xfrm>
            <a:off x="2954162" y="841897"/>
            <a:ext cx="9169012" cy="571874"/>
          </a:xfrm>
        </p:spPr>
        <p:txBody>
          <a:bodyPr/>
          <a:lstStyle/>
          <a:p>
            <a:pPr marL="0" indent="0">
              <a:buNone/>
            </a:pPr>
            <a:r>
              <a:rPr lang="en-US" dirty="0">
                <a:solidFill>
                  <a:srgbClr val="FF0000"/>
                </a:solidFill>
              </a:rPr>
              <a:t>Introduction</a:t>
            </a:r>
            <a:endParaRPr lang="nl-BE" dirty="0">
              <a:solidFill>
                <a:srgbClr val="FF0000"/>
              </a:solidFill>
            </a:endParaRPr>
          </a:p>
        </p:txBody>
      </p:sp>
      <p:pic>
        <p:nvPicPr>
          <p:cNvPr id="1026" name="Picture 2">
            <a:extLst>
              <a:ext uri="{FF2B5EF4-FFF2-40B4-BE49-F238E27FC236}">
                <a16:creationId xmlns:a16="http://schemas.microsoft.com/office/drawing/2014/main" id="{5FCBF552-30C5-4FEE-8269-21C0E77113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027" y="2111022"/>
            <a:ext cx="5312012" cy="353949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7B99863-9448-4C12-AD2C-A1B2E7D723EF}"/>
              </a:ext>
            </a:extLst>
          </p:cNvPr>
          <p:cNvSpPr txBox="1"/>
          <p:nvPr/>
        </p:nvSpPr>
        <p:spPr>
          <a:xfrm>
            <a:off x="5892801" y="2051255"/>
            <a:ext cx="6141155" cy="4524315"/>
          </a:xfrm>
          <a:prstGeom prst="rect">
            <a:avLst/>
          </a:prstGeom>
          <a:noFill/>
        </p:spPr>
        <p:txBody>
          <a:bodyPr wrap="square" rtlCol="0">
            <a:spAutoFit/>
          </a:bodyPr>
          <a:lstStyle/>
          <a:p>
            <a:pPr>
              <a:lnSpc>
                <a:spcPct val="150000"/>
              </a:lnSpc>
            </a:pPr>
            <a:r>
              <a:rPr lang="en-US" dirty="0"/>
              <a:t>Increasing volatility</a:t>
            </a:r>
          </a:p>
          <a:p>
            <a:pPr>
              <a:lnSpc>
                <a:spcPct val="150000"/>
              </a:lnSpc>
            </a:pPr>
            <a:endParaRPr lang="en-US" dirty="0"/>
          </a:p>
          <a:p>
            <a:pPr marL="285750" indent="-285750">
              <a:lnSpc>
                <a:spcPct val="150000"/>
              </a:lnSpc>
              <a:buFont typeface="Calibri" panose="020F0502020204030204" pitchFamily="34" charset="0"/>
              <a:buChar char="―"/>
            </a:pPr>
            <a:r>
              <a:rPr lang="nl-BE" dirty="0" err="1"/>
              <a:t>Disruptions</a:t>
            </a:r>
            <a:r>
              <a:rPr lang="nl-BE" dirty="0"/>
              <a:t> in </a:t>
            </a:r>
            <a:r>
              <a:rPr lang="nl-BE" dirty="0" err="1"/>
              <a:t>the</a:t>
            </a:r>
            <a:r>
              <a:rPr lang="nl-BE" dirty="0"/>
              <a:t> Supply Chain</a:t>
            </a:r>
          </a:p>
          <a:p>
            <a:pPr marL="285750" indent="-285750">
              <a:lnSpc>
                <a:spcPct val="150000"/>
              </a:lnSpc>
              <a:buFont typeface="Calibri" panose="020F0502020204030204" pitchFamily="34" charset="0"/>
              <a:buChar char="―"/>
            </a:pPr>
            <a:r>
              <a:rPr lang="en-US" dirty="0"/>
              <a:t>Disruptions in Costumer Behavior</a:t>
            </a:r>
          </a:p>
          <a:p>
            <a:pPr>
              <a:lnSpc>
                <a:spcPct val="150000"/>
              </a:lnSpc>
            </a:pPr>
            <a:endParaRPr lang="en-US" dirty="0"/>
          </a:p>
          <a:p>
            <a:pPr>
              <a:lnSpc>
                <a:spcPct val="150000"/>
              </a:lnSpc>
            </a:pPr>
            <a:r>
              <a:rPr lang="en-US" dirty="0"/>
              <a:t>Inventory</a:t>
            </a:r>
          </a:p>
          <a:p>
            <a:pPr marL="285750" indent="-285750">
              <a:lnSpc>
                <a:spcPct val="150000"/>
              </a:lnSpc>
              <a:buFont typeface="Calibri" panose="020F0502020204030204" pitchFamily="34" charset="0"/>
              <a:buChar char="―"/>
            </a:pPr>
            <a:r>
              <a:rPr lang="nl-BE" dirty="0"/>
              <a:t>Buffer </a:t>
            </a:r>
            <a:r>
              <a:rPr lang="nl-BE" dirty="0" err="1"/>
              <a:t>against</a:t>
            </a:r>
            <a:r>
              <a:rPr lang="nl-BE" dirty="0"/>
              <a:t> </a:t>
            </a:r>
            <a:r>
              <a:rPr lang="nl-BE" dirty="0" err="1"/>
              <a:t>all</a:t>
            </a:r>
            <a:r>
              <a:rPr lang="nl-BE" dirty="0"/>
              <a:t> </a:t>
            </a:r>
            <a:r>
              <a:rPr lang="nl-BE" dirty="0" err="1"/>
              <a:t>unforeseen</a:t>
            </a:r>
            <a:endParaRPr lang="nl-BE" dirty="0"/>
          </a:p>
          <a:p>
            <a:pPr marL="285750" indent="-285750">
              <a:lnSpc>
                <a:spcPct val="150000"/>
              </a:lnSpc>
              <a:buFont typeface="Calibri" panose="020F0502020204030204" pitchFamily="34" charset="0"/>
              <a:buChar char="―"/>
            </a:pPr>
            <a:r>
              <a:rPr lang="nl-BE" dirty="0"/>
              <a:t>Just in time =&gt; Just in Case</a:t>
            </a:r>
          </a:p>
          <a:p>
            <a:pPr marL="285750" indent="-285750">
              <a:lnSpc>
                <a:spcPct val="150000"/>
              </a:lnSpc>
              <a:buFont typeface="Calibri" panose="020F0502020204030204" pitchFamily="34" charset="0"/>
              <a:buChar char="―"/>
            </a:pPr>
            <a:r>
              <a:rPr lang="nl-BE" dirty="0" err="1"/>
              <a:t>What</a:t>
            </a:r>
            <a:r>
              <a:rPr lang="nl-BE" dirty="0"/>
              <a:t> </a:t>
            </a:r>
            <a:r>
              <a:rPr lang="nl-BE" dirty="0" err="1"/>
              <a:t>about</a:t>
            </a:r>
            <a:r>
              <a:rPr lang="nl-BE" dirty="0"/>
              <a:t> Food &amp; </a:t>
            </a:r>
            <a:r>
              <a:rPr lang="nl-BE" dirty="0" err="1"/>
              <a:t>perishable</a:t>
            </a:r>
            <a:r>
              <a:rPr lang="nl-BE" dirty="0"/>
              <a:t> </a:t>
            </a:r>
            <a:r>
              <a:rPr lang="nl-BE" dirty="0" err="1"/>
              <a:t>goods</a:t>
            </a:r>
            <a:r>
              <a:rPr lang="nl-BE" dirty="0"/>
              <a:t>?</a:t>
            </a:r>
            <a:endParaRPr lang="en-US" dirty="0"/>
          </a:p>
          <a:p>
            <a:pPr>
              <a:lnSpc>
                <a:spcPct val="150000"/>
              </a:lnSpc>
            </a:pPr>
            <a:endParaRPr lang="nl-BE" dirty="0"/>
          </a:p>
          <a:p>
            <a:endParaRPr lang="nl-BE" dirty="0"/>
          </a:p>
        </p:txBody>
      </p:sp>
    </p:spTree>
    <p:extLst>
      <p:ext uri="{BB962C8B-B14F-4D97-AF65-F5344CB8AC3E}">
        <p14:creationId xmlns:p14="http://schemas.microsoft.com/office/powerpoint/2010/main" val="1419065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8DC496-F503-43B3-85C1-966AD1A08113}"/>
              </a:ext>
            </a:extLst>
          </p:cNvPr>
          <p:cNvSpPr>
            <a:spLocks noGrp="1"/>
          </p:cNvSpPr>
          <p:nvPr>
            <p:ph type="title"/>
          </p:nvPr>
        </p:nvSpPr>
        <p:spPr>
          <a:xfrm>
            <a:off x="2954162" y="315138"/>
            <a:ext cx="9169012" cy="548640"/>
          </a:xfrm>
        </p:spPr>
        <p:txBody>
          <a:bodyPr/>
          <a:lstStyle/>
          <a:p>
            <a:r>
              <a:rPr lang="en-US" dirty="0"/>
              <a:t>Collaboration in Retail Supply Chain</a:t>
            </a:r>
            <a:endParaRPr lang="nl-BE" dirty="0"/>
          </a:p>
        </p:txBody>
      </p:sp>
      <p:sp>
        <p:nvSpPr>
          <p:cNvPr id="5" name="Text Placeholder 4">
            <a:extLst>
              <a:ext uri="{FF2B5EF4-FFF2-40B4-BE49-F238E27FC236}">
                <a16:creationId xmlns:a16="http://schemas.microsoft.com/office/drawing/2014/main" id="{60F8E093-7F86-4099-AB3E-1F0634461C35}"/>
              </a:ext>
            </a:extLst>
          </p:cNvPr>
          <p:cNvSpPr>
            <a:spLocks noGrp="1"/>
          </p:cNvSpPr>
          <p:nvPr>
            <p:ph type="body" idx="4294967295"/>
          </p:nvPr>
        </p:nvSpPr>
        <p:spPr>
          <a:xfrm>
            <a:off x="2954162" y="841897"/>
            <a:ext cx="9169012" cy="571874"/>
          </a:xfrm>
        </p:spPr>
        <p:txBody>
          <a:bodyPr/>
          <a:lstStyle/>
          <a:p>
            <a:pPr marL="0" indent="0">
              <a:buNone/>
            </a:pPr>
            <a:r>
              <a:rPr lang="en-US" dirty="0">
                <a:solidFill>
                  <a:srgbClr val="FF0000"/>
                </a:solidFill>
              </a:rPr>
              <a:t>Literature Status and Challenges</a:t>
            </a:r>
            <a:endParaRPr lang="nl-BE" dirty="0">
              <a:solidFill>
                <a:srgbClr val="FF0000"/>
              </a:solidFill>
            </a:endParaRPr>
          </a:p>
        </p:txBody>
      </p:sp>
      <p:pic>
        <p:nvPicPr>
          <p:cNvPr id="1026" name="Picture 2">
            <a:extLst>
              <a:ext uri="{FF2B5EF4-FFF2-40B4-BE49-F238E27FC236}">
                <a16:creationId xmlns:a16="http://schemas.microsoft.com/office/drawing/2014/main" id="{A5CF6166-C271-4944-99EF-B1D1530220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03" t="41018" r="22909" b="41309"/>
          <a:stretch/>
        </p:blipFill>
        <p:spPr bwMode="auto">
          <a:xfrm>
            <a:off x="5711279" y="5252077"/>
            <a:ext cx="6411895" cy="94869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CE66138-77E7-49DE-B199-F509EF153732}"/>
              </a:ext>
            </a:extLst>
          </p:cNvPr>
          <p:cNvSpPr txBox="1"/>
          <p:nvPr/>
        </p:nvSpPr>
        <p:spPr>
          <a:xfrm>
            <a:off x="424841" y="1819275"/>
            <a:ext cx="7604823" cy="4381500"/>
          </a:xfrm>
          <a:prstGeom prst="rect">
            <a:avLst/>
          </a:prstGeom>
          <a:noFill/>
        </p:spPr>
        <p:txBody>
          <a:bodyPr wrap="square" rtlCol="0">
            <a:noAutofit/>
          </a:bodyPr>
          <a:lstStyle/>
          <a:p>
            <a:r>
              <a:rPr lang="en-US" b="1" dirty="0">
                <a:solidFill>
                  <a:srgbClr val="FF0000"/>
                </a:solidFill>
              </a:rPr>
              <a:t>Different Echelons have different collaboration goals</a:t>
            </a:r>
          </a:p>
          <a:p>
            <a:endParaRPr lang="en-US" dirty="0"/>
          </a:p>
          <a:p>
            <a:pPr marL="285750" indent="-285750">
              <a:buFont typeface="Calibri" panose="020F0502020204030204" pitchFamily="34" charset="0"/>
              <a:buChar char="―"/>
            </a:pPr>
            <a:r>
              <a:rPr lang="en-US" dirty="0"/>
              <a:t>Different volumes and time frequencies</a:t>
            </a:r>
          </a:p>
          <a:p>
            <a:pPr marL="285750" indent="-285750">
              <a:buFont typeface="Calibri" panose="020F0502020204030204" pitchFamily="34" charset="0"/>
              <a:buChar char="―"/>
            </a:pPr>
            <a:r>
              <a:rPr lang="en-US" dirty="0"/>
              <a:t>Different business decisions and planning horizons</a:t>
            </a:r>
          </a:p>
          <a:p>
            <a:r>
              <a:rPr lang="en-US" dirty="0"/>
              <a:t>					</a:t>
            </a:r>
          </a:p>
          <a:p>
            <a:r>
              <a:rPr lang="en-US" dirty="0"/>
              <a:t>			 Improve Upstream Forecast Accuracy </a:t>
            </a:r>
          </a:p>
          <a:p>
            <a:r>
              <a:rPr lang="en-US" dirty="0"/>
              <a:t>Literature Main Focus:	</a:t>
            </a:r>
          </a:p>
          <a:p>
            <a:r>
              <a:rPr lang="en-US" sz="1400" dirty="0"/>
              <a:t>( Trapero et all 2012 )</a:t>
            </a:r>
            <a:r>
              <a:rPr lang="en-US" sz="1600" dirty="0"/>
              <a:t>	</a:t>
            </a:r>
            <a:r>
              <a:rPr lang="en-US" dirty="0"/>
              <a:t>	Include Data from Retailer in Forecasting models </a:t>
            </a:r>
          </a:p>
          <a:p>
            <a:r>
              <a:rPr lang="en-US" sz="1400" dirty="0"/>
              <a:t>(Van Belle et all 2021)</a:t>
            </a:r>
          </a:p>
          <a:p>
            <a:endParaRPr lang="el-GR" dirty="0"/>
          </a:p>
          <a:p>
            <a:r>
              <a:rPr lang="en-US" b="1" dirty="0">
                <a:solidFill>
                  <a:srgbClr val="FF0000"/>
                </a:solidFill>
              </a:rPr>
              <a:t>Retailer has also benefits:</a:t>
            </a:r>
          </a:p>
          <a:p>
            <a:endParaRPr lang="en-US" dirty="0"/>
          </a:p>
          <a:p>
            <a:pPr marL="285750" indent="-285750">
              <a:buFont typeface="Arial" panose="020B0604020202020204" pitchFamily="34" charset="0"/>
              <a:buChar char="•"/>
            </a:pPr>
            <a:r>
              <a:rPr lang="en-US" dirty="0"/>
              <a:t>Higher Service Level &amp; Lower Buying Costs</a:t>
            </a:r>
          </a:p>
          <a:p>
            <a:pPr marL="285750" indent="-285750">
              <a:buFont typeface="Arial" panose="020B0604020202020204" pitchFamily="34" charset="0"/>
              <a:buChar char="•"/>
            </a:pPr>
            <a:r>
              <a:rPr lang="en-US" dirty="0"/>
              <a:t>Lower Average Stock Through Improved Forecasts</a:t>
            </a:r>
          </a:p>
          <a:p>
            <a:pPr marL="285750" indent="-285750">
              <a:buFont typeface="Arial" panose="020B0604020202020204" pitchFamily="34" charset="0"/>
              <a:buChar char="•"/>
            </a:pPr>
            <a:r>
              <a:rPr lang="nl-BE" dirty="0" err="1"/>
              <a:t>Reduced</a:t>
            </a:r>
            <a:r>
              <a:rPr lang="nl-BE" dirty="0"/>
              <a:t> waste (Food &amp; </a:t>
            </a:r>
            <a:r>
              <a:rPr lang="nl-BE" dirty="0" err="1"/>
              <a:t>Perishables</a:t>
            </a:r>
            <a:r>
              <a:rPr lang="nl-BE" dirty="0"/>
              <a:t>)</a:t>
            </a:r>
          </a:p>
        </p:txBody>
      </p:sp>
      <p:sp>
        <p:nvSpPr>
          <p:cNvPr id="8" name="Left Brace 7">
            <a:extLst>
              <a:ext uri="{FF2B5EF4-FFF2-40B4-BE49-F238E27FC236}">
                <a16:creationId xmlns:a16="http://schemas.microsoft.com/office/drawing/2014/main" id="{899C4399-DFA3-4DA1-AD98-8E5365755934}"/>
              </a:ext>
            </a:extLst>
          </p:cNvPr>
          <p:cNvSpPr/>
          <p:nvPr/>
        </p:nvSpPr>
        <p:spPr>
          <a:xfrm>
            <a:off x="2692302" y="3408170"/>
            <a:ext cx="523719" cy="582805"/>
          </a:xfrm>
          <a:prstGeom prst="leftBrace">
            <a:avLst/>
          </a:prstGeom>
          <a:ln w="15875">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nl-BE" dirty="0"/>
          </a:p>
        </p:txBody>
      </p:sp>
      <p:sp>
        <p:nvSpPr>
          <p:cNvPr id="11" name="TextBox 10">
            <a:extLst>
              <a:ext uri="{FF2B5EF4-FFF2-40B4-BE49-F238E27FC236}">
                <a16:creationId xmlns:a16="http://schemas.microsoft.com/office/drawing/2014/main" id="{70DE0B28-3C00-4B2B-8464-A460013FD92F}"/>
              </a:ext>
            </a:extLst>
          </p:cNvPr>
          <p:cNvSpPr txBox="1"/>
          <p:nvPr/>
        </p:nvSpPr>
        <p:spPr>
          <a:xfrm>
            <a:off x="7254910" y="1708743"/>
            <a:ext cx="4868264" cy="1466536"/>
          </a:xfrm>
          <a:prstGeom prst="rect">
            <a:avLst/>
          </a:prstGeom>
          <a:pattFill prst="pct25">
            <a:fgClr>
              <a:srgbClr val="FFB28B"/>
            </a:fgClr>
            <a:bgClr>
              <a:schemeClr val="bg1"/>
            </a:bgClr>
          </a:pattFill>
          <a:ln>
            <a:solidFill>
              <a:schemeClr val="tx1">
                <a:lumMod val="85000"/>
                <a:lumOff val="15000"/>
              </a:schemeClr>
            </a:solidFill>
          </a:ln>
        </p:spPr>
        <p:txBody>
          <a:bodyPr wrap="square" rtlCol="0">
            <a:noAutofit/>
          </a:bodyPr>
          <a:lstStyle/>
          <a:p>
            <a:r>
              <a:rPr lang="en-US" b="1" dirty="0"/>
              <a:t>Supplier: </a:t>
            </a:r>
          </a:p>
          <a:p>
            <a:r>
              <a:rPr lang="en-US" dirty="0"/>
              <a:t>Long Lead Times, Short Delivery Times</a:t>
            </a:r>
            <a:endParaRPr lang="el-GR" dirty="0"/>
          </a:p>
          <a:p>
            <a:endParaRPr lang="el-GR" dirty="0"/>
          </a:p>
          <a:p>
            <a:r>
              <a:rPr lang="en-US" b="1" dirty="0"/>
              <a:t>Retailer:</a:t>
            </a:r>
          </a:p>
          <a:p>
            <a:r>
              <a:rPr lang="en-US" dirty="0"/>
              <a:t>Short replenishment times	</a:t>
            </a:r>
            <a:endParaRPr lang="nl-BE" dirty="0"/>
          </a:p>
        </p:txBody>
      </p:sp>
      <p:pic>
        <p:nvPicPr>
          <p:cNvPr id="12" name="Picture 2">
            <a:extLst>
              <a:ext uri="{FF2B5EF4-FFF2-40B4-BE49-F238E27FC236}">
                <a16:creationId xmlns:a16="http://schemas.microsoft.com/office/drawing/2014/main" id="{5012CA01-0A5A-4F27-92E3-50C99679E9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813" y="6311307"/>
            <a:ext cx="398028" cy="51783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93748A7E-3A29-42AE-AA1A-D24A25605658}"/>
              </a:ext>
            </a:extLst>
          </p:cNvPr>
          <p:cNvSpPr txBox="1"/>
          <p:nvPr/>
        </p:nvSpPr>
        <p:spPr>
          <a:xfrm>
            <a:off x="424841" y="6451778"/>
            <a:ext cx="10621108" cy="487894"/>
          </a:xfrm>
          <a:prstGeom prst="rect">
            <a:avLst/>
          </a:prstGeom>
          <a:noFill/>
        </p:spPr>
        <p:txBody>
          <a:bodyPr wrap="square" rtlCol="0">
            <a:noAutofit/>
          </a:bodyPr>
          <a:lstStyle/>
          <a:p>
            <a:r>
              <a:rPr lang="en-US" sz="1000" b="0" i="0" u="none" strike="noStrike" dirty="0">
                <a:solidFill>
                  <a:srgbClr val="000000"/>
                </a:solidFill>
                <a:effectLst/>
                <a:latin typeface="Arial" panose="020B0604020202020204" pitchFamily="34" charset="0"/>
              </a:rPr>
              <a:t>Trapero, J. R., </a:t>
            </a:r>
            <a:r>
              <a:rPr lang="en-US" sz="1000" b="0" i="0" u="none" strike="noStrike" dirty="0" err="1">
                <a:solidFill>
                  <a:srgbClr val="000000"/>
                </a:solidFill>
                <a:effectLst/>
                <a:latin typeface="Arial" panose="020B0604020202020204" pitchFamily="34" charset="0"/>
              </a:rPr>
              <a:t>Kourentzes</a:t>
            </a:r>
            <a:r>
              <a:rPr lang="en-US" sz="1000" b="0" i="0" u="none" strike="noStrike" dirty="0">
                <a:solidFill>
                  <a:srgbClr val="000000"/>
                </a:solidFill>
                <a:effectLst/>
                <a:latin typeface="Arial" panose="020B0604020202020204" pitchFamily="34" charset="0"/>
              </a:rPr>
              <a:t>, N., &amp; </a:t>
            </a:r>
            <a:r>
              <a:rPr lang="en-US" sz="1000" b="0" i="0" u="none" strike="noStrike" dirty="0" err="1">
                <a:solidFill>
                  <a:srgbClr val="000000"/>
                </a:solidFill>
                <a:effectLst/>
                <a:latin typeface="Arial" panose="020B0604020202020204" pitchFamily="34" charset="0"/>
              </a:rPr>
              <a:t>Fildes</a:t>
            </a:r>
            <a:r>
              <a:rPr lang="en-US" sz="1000" b="0" i="0" u="none" strike="noStrike" dirty="0">
                <a:solidFill>
                  <a:srgbClr val="000000"/>
                </a:solidFill>
                <a:effectLst/>
                <a:latin typeface="Arial" panose="020B0604020202020204" pitchFamily="34" charset="0"/>
              </a:rPr>
              <a:t>, R. (2012). Impact of information exchange on supplier forecasting performance. </a:t>
            </a:r>
            <a:r>
              <a:rPr lang="en-US" sz="1000" b="0" i="1" u="none" strike="noStrike" dirty="0">
                <a:solidFill>
                  <a:srgbClr val="000000"/>
                </a:solidFill>
                <a:effectLst/>
                <a:latin typeface="Arial" panose="020B0604020202020204" pitchFamily="34" charset="0"/>
              </a:rPr>
              <a:t>Omega</a:t>
            </a:r>
            <a:r>
              <a:rPr lang="en-US" sz="1000" b="0" i="0" u="none" strike="noStrike" dirty="0">
                <a:solidFill>
                  <a:srgbClr val="000000"/>
                </a:solidFill>
                <a:effectLst/>
                <a:latin typeface="Arial" panose="020B0604020202020204" pitchFamily="34" charset="0"/>
              </a:rPr>
              <a:t>, </a:t>
            </a:r>
            <a:r>
              <a:rPr lang="en-US" sz="1000" b="0" i="1" u="none" strike="noStrike" dirty="0">
                <a:solidFill>
                  <a:srgbClr val="000000"/>
                </a:solidFill>
                <a:effectLst/>
                <a:latin typeface="Arial" panose="020B0604020202020204" pitchFamily="34" charset="0"/>
              </a:rPr>
              <a:t>40</a:t>
            </a:r>
            <a:r>
              <a:rPr lang="en-US" sz="1000" b="0" i="0" u="none" strike="noStrike" dirty="0">
                <a:solidFill>
                  <a:srgbClr val="000000"/>
                </a:solidFill>
                <a:effectLst/>
                <a:latin typeface="Arial" panose="020B0604020202020204" pitchFamily="34" charset="0"/>
              </a:rPr>
              <a:t>(6), 738-747.</a:t>
            </a:r>
          </a:p>
          <a:p>
            <a:r>
              <a:rPr lang="en-US" sz="1000" b="0" i="0" u="none" strike="noStrike" dirty="0">
                <a:solidFill>
                  <a:srgbClr val="000000"/>
                </a:solidFill>
                <a:effectLst/>
                <a:latin typeface="Arial" panose="020B0604020202020204" pitchFamily="34" charset="0"/>
              </a:rPr>
              <a:t>Van Belle, J., Guns, T., &amp; Verbeke, W. (2021). Using shared sell-through data to forecast wholesaler demand in multi-echelon supply chains. </a:t>
            </a:r>
            <a:r>
              <a:rPr lang="en-US" sz="1000" b="0" i="1" u="none" strike="noStrike" dirty="0">
                <a:solidFill>
                  <a:srgbClr val="000000"/>
                </a:solidFill>
                <a:effectLst/>
                <a:latin typeface="Arial" panose="020B0604020202020204" pitchFamily="34" charset="0"/>
              </a:rPr>
              <a:t>European Journal of Operational Research</a:t>
            </a:r>
            <a:endParaRPr lang="nl-BE" sz="1000" dirty="0"/>
          </a:p>
        </p:txBody>
      </p:sp>
    </p:spTree>
    <p:extLst>
      <p:ext uri="{BB962C8B-B14F-4D97-AF65-F5344CB8AC3E}">
        <p14:creationId xmlns:p14="http://schemas.microsoft.com/office/powerpoint/2010/main" val="1981776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92D505-4197-42B0-8E23-98285172AE2A}"/>
              </a:ext>
            </a:extLst>
          </p:cNvPr>
          <p:cNvSpPr>
            <a:spLocks noGrp="1"/>
          </p:cNvSpPr>
          <p:nvPr>
            <p:ph type="title"/>
          </p:nvPr>
        </p:nvSpPr>
        <p:spPr>
          <a:xfrm>
            <a:off x="2954162" y="315138"/>
            <a:ext cx="9169012" cy="548640"/>
          </a:xfrm>
        </p:spPr>
        <p:txBody>
          <a:bodyPr/>
          <a:lstStyle/>
          <a:p>
            <a:r>
              <a:rPr lang="en-US" dirty="0"/>
              <a:t>Collaboration in Retail Supply Chain</a:t>
            </a:r>
            <a:endParaRPr lang="nl-BE" dirty="0"/>
          </a:p>
        </p:txBody>
      </p:sp>
      <p:sp>
        <p:nvSpPr>
          <p:cNvPr id="5" name="Text Placeholder 4">
            <a:extLst>
              <a:ext uri="{FF2B5EF4-FFF2-40B4-BE49-F238E27FC236}">
                <a16:creationId xmlns:a16="http://schemas.microsoft.com/office/drawing/2014/main" id="{FFAB8936-E7D3-49C5-A2F4-95F199289FA0}"/>
              </a:ext>
            </a:extLst>
          </p:cNvPr>
          <p:cNvSpPr>
            <a:spLocks noGrp="1"/>
          </p:cNvSpPr>
          <p:nvPr>
            <p:ph type="body" idx="4294967295"/>
          </p:nvPr>
        </p:nvSpPr>
        <p:spPr>
          <a:xfrm>
            <a:off x="2954162" y="841897"/>
            <a:ext cx="9169012" cy="571874"/>
          </a:xfrm>
        </p:spPr>
        <p:txBody>
          <a:bodyPr/>
          <a:lstStyle/>
          <a:p>
            <a:pPr marL="0" indent="0">
              <a:buNone/>
            </a:pPr>
            <a:r>
              <a:rPr lang="en-US" dirty="0">
                <a:solidFill>
                  <a:srgbClr val="FF0000"/>
                </a:solidFill>
              </a:rPr>
              <a:t>A Different View</a:t>
            </a:r>
            <a:endParaRPr lang="nl-BE" dirty="0">
              <a:solidFill>
                <a:srgbClr val="FF0000"/>
              </a:solidFill>
            </a:endParaRPr>
          </a:p>
        </p:txBody>
      </p:sp>
      <p:sp>
        <p:nvSpPr>
          <p:cNvPr id="7" name="TextBox 6">
            <a:extLst>
              <a:ext uri="{FF2B5EF4-FFF2-40B4-BE49-F238E27FC236}">
                <a16:creationId xmlns:a16="http://schemas.microsoft.com/office/drawing/2014/main" id="{BB6B151A-CC2F-40E5-AF9B-888D55D064FA}"/>
              </a:ext>
            </a:extLst>
          </p:cNvPr>
          <p:cNvSpPr txBox="1"/>
          <p:nvPr/>
        </p:nvSpPr>
        <p:spPr>
          <a:xfrm>
            <a:off x="542611" y="1687402"/>
            <a:ext cx="6399021" cy="3391947"/>
          </a:xfrm>
          <a:prstGeom prst="rect">
            <a:avLst/>
          </a:prstGeom>
          <a:noFill/>
        </p:spPr>
        <p:txBody>
          <a:bodyPr wrap="square" rtlCol="0">
            <a:noAutofit/>
          </a:bodyPr>
          <a:lstStyle/>
          <a:p>
            <a:pPr>
              <a:lnSpc>
                <a:spcPct val="150000"/>
              </a:lnSpc>
            </a:pPr>
            <a:r>
              <a:rPr lang="en-US" b="1" dirty="0">
                <a:solidFill>
                  <a:srgbClr val="FF0000"/>
                </a:solidFill>
              </a:rPr>
              <a:t>The Inherited Hierarchical Structure on Retail </a:t>
            </a:r>
            <a:r>
              <a:rPr lang="en-US" sz="1600" dirty="0"/>
              <a:t>(</a:t>
            </a:r>
            <a:r>
              <a:rPr lang="en-US" sz="1600" dirty="0" err="1"/>
              <a:t>Fildes</a:t>
            </a:r>
            <a:r>
              <a:rPr lang="en-US" sz="1600" dirty="0"/>
              <a:t> et al 2019)</a:t>
            </a:r>
            <a:endParaRPr lang="en-US" dirty="0"/>
          </a:p>
          <a:p>
            <a:pPr marL="285750" indent="-285750">
              <a:buFont typeface="Arial" panose="020B0604020202020204" pitchFamily="34" charset="0"/>
              <a:buChar char="•"/>
            </a:pPr>
            <a:r>
              <a:rPr lang="en-US" dirty="0"/>
              <a:t>SKU Level</a:t>
            </a:r>
          </a:p>
          <a:p>
            <a:pPr marL="285750" indent="-285750">
              <a:buFont typeface="Arial" panose="020B0604020202020204" pitchFamily="34" charset="0"/>
              <a:buChar char="•"/>
            </a:pPr>
            <a:r>
              <a:rPr lang="en-US" dirty="0"/>
              <a:t>Category</a:t>
            </a:r>
          </a:p>
          <a:p>
            <a:pPr marL="285750" indent="-285750">
              <a:buFont typeface="Arial" panose="020B0604020202020204" pitchFamily="34" charset="0"/>
              <a:buChar char="•"/>
            </a:pPr>
            <a:r>
              <a:rPr lang="en-US" dirty="0"/>
              <a:t>Store</a:t>
            </a:r>
          </a:p>
          <a:p>
            <a:pPr marL="285750" indent="-285750">
              <a:buFont typeface="Arial" panose="020B0604020202020204" pitchFamily="34" charset="0"/>
              <a:buChar char="•"/>
            </a:pPr>
            <a:r>
              <a:rPr lang="en-US" dirty="0"/>
              <a:t>…</a:t>
            </a:r>
          </a:p>
          <a:p>
            <a:endParaRPr lang="en-US" dirty="0"/>
          </a:p>
          <a:p>
            <a:r>
              <a:rPr lang="en-US" b="1" dirty="0">
                <a:solidFill>
                  <a:srgbClr val="FF0000"/>
                </a:solidFill>
              </a:rPr>
              <a:t>Researchers/ </a:t>
            </a:r>
            <a:r>
              <a:rPr lang="en-US" b="1" dirty="0" err="1">
                <a:solidFill>
                  <a:srgbClr val="FF0000"/>
                </a:solidFill>
              </a:rPr>
              <a:t>Practioners</a:t>
            </a:r>
            <a:r>
              <a:rPr lang="en-US" b="1" dirty="0">
                <a:solidFill>
                  <a:srgbClr val="FF0000"/>
                </a:solidFill>
              </a:rPr>
              <a:t> took advance</a:t>
            </a:r>
          </a:p>
          <a:p>
            <a:pPr marL="342900" indent="-342900">
              <a:buFont typeface="+mj-lt"/>
              <a:buAutoNum type="arabicPeriod"/>
            </a:pPr>
            <a:r>
              <a:rPr lang="en-US" dirty="0"/>
              <a:t>Aligned Decisions Across Levels (Coherence)</a:t>
            </a:r>
          </a:p>
          <a:p>
            <a:pPr marL="342900" indent="-342900">
              <a:buFont typeface="+mj-lt"/>
              <a:buAutoNum type="arabicPeriod"/>
            </a:pPr>
            <a:r>
              <a:rPr lang="en-US" dirty="0"/>
              <a:t>Accuracy Benefits</a:t>
            </a:r>
          </a:p>
          <a:p>
            <a:pPr marL="342900" indent="-342900">
              <a:buFont typeface="+mj-lt"/>
              <a:buAutoNum type="arabicPeriod"/>
            </a:pPr>
            <a:endParaRPr lang="en-US" dirty="0"/>
          </a:p>
          <a:p>
            <a:r>
              <a:rPr lang="en-US" dirty="0"/>
              <a:t>		</a:t>
            </a:r>
          </a:p>
        </p:txBody>
      </p:sp>
      <p:pic>
        <p:nvPicPr>
          <p:cNvPr id="14" name="Picture 2">
            <a:extLst>
              <a:ext uri="{FF2B5EF4-FFF2-40B4-BE49-F238E27FC236}">
                <a16:creationId xmlns:a16="http://schemas.microsoft.com/office/drawing/2014/main" id="{42BE659C-C38C-4083-B51A-C41CA6C856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6208" y="3933369"/>
            <a:ext cx="2697110" cy="246805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A142E237-CE3B-42D6-AF37-FE4C1FC2549C}"/>
              </a:ext>
            </a:extLst>
          </p:cNvPr>
          <p:cNvSpPr/>
          <p:nvPr/>
        </p:nvSpPr>
        <p:spPr>
          <a:xfrm>
            <a:off x="10862268" y="6169688"/>
            <a:ext cx="1260906" cy="5727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9" name="Picture 14">
            <a:extLst>
              <a:ext uri="{FF2B5EF4-FFF2-40B4-BE49-F238E27FC236}">
                <a16:creationId xmlns:a16="http://schemas.microsoft.com/office/drawing/2014/main" id="{E0D8EBCD-361B-4A4F-9CAB-15AF67B981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3281" y="3795073"/>
            <a:ext cx="3324306" cy="2606353"/>
          </a:xfrm>
          <a:prstGeom prst="rect">
            <a:avLst/>
          </a:prstGeom>
          <a:noFill/>
          <a:extLst>
            <a:ext uri="{909E8E84-426E-40DD-AFC4-6F175D3DCCD1}">
              <a14:hiddenFill xmlns:a14="http://schemas.microsoft.com/office/drawing/2010/main">
                <a:solidFill>
                  <a:srgbClr val="FFFFFF"/>
                </a:solidFill>
              </a14:hiddenFill>
            </a:ext>
          </a:extLst>
        </p:spPr>
      </p:pic>
      <p:sp>
        <p:nvSpPr>
          <p:cNvPr id="11" name="Arrow: Right 10">
            <a:extLst>
              <a:ext uri="{FF2B5EF4-FFF2-40B4-BE49-F238E27FC236}">
                <a16:creationId xmlns:a16="http://schemas.microsoft.com/office/drawing/2014/main" id="{4CEB3C58-C343-430D-8176-E5022D0C14B5}"/>
              </a:ext>
            </a:extLst>
          </p:cNvPr>
          <p:cNvSpPr/>
          <p:nvPr/>
        </p:nvSpPr>
        <p:spPr>
          <a:xfrm>
            <a:off x="8336202" y="4865945"/>
            <a:ext cx="713433" cy="602901"/>
          </a:xfrm>
          <a:prstGeom prst="rightArrow">
            <a:avLst/>
          </a:prstGeom>
          <a:solidFill>
            <a:schemeClr val="bg1">
              <a:lumMod val="7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7" name="TextBox 16">
            <a:extLst>
              <a:ext uri="{FF2B5EF4-FFF2-40B4-BE49-F238E27FC236}">
                <a16:creationId xmlns:a16="http://schemas.microsoft.com/office/drawing/2014/main" id="{4F53738C-6075-49B0-94AF-BAF485DC6EE2}"/>
              </a:ext>
            </a:extLst>
          </p:cNvPr>
          <p:cNvSpPr txBox="1"/>
          <p:nvPr/>
        </p:nvSpPr>
        <p:spPr>
          <a:xfrm>
            <a:off x="166184" y="4560505"/>
            <a:ext cx="5144757" cy="626173"/>
          </a:xfrm>
          <a:prstGeom prst="rect">
            <a:avLst/>
          </a:prstGeom>
          <a:pattFill prst="pct25">
            <a:fgClr>
              <a:srgbClr val="FFB28B"/>
            </a:fgClr>
            <a:bgClr>
              <a:schemeClr val="bg1"/>
            </a:bgClr>
          </a:pattFill>
        </p:spPr>
        <p:txBody>
          <a:bodyPr wrap="square" rtlCol="0">
            <a:noAutofit/>
          </a:bodyPr>
          <a:lstStyle/>
          <a:p>
            <a:r>
              <a:rPr lang="en-US" sz="1600" b="1" dirty="0"/>
              <a:t>Main Idea: Extend the Hierarchy to the Full Supply Chain</a:t>
            </a:r>
          </a:p>
          <a:p>
            <a:r>
              <a:rPr lang="en-US" sz="1600" b="1" dirty="0"/>
              <a:t>Translate echelons to hierarchical levels</a:t>
            </a:r>
          </a:p>
          <a:p>
            <a:endParaRPr lang="nl-BE" sz="1600" b="1" dirty="0"/>
          </a:p>
        </p:txBody>
      </p:sp>
      <p:sp>
        <p:nvSpPr>
          <p:cNvPr id="2" name="TextBox 1">
            <a:extLst>
              <a:ext uri="{FF2B5EF4-FFF2-40B4-BE49-F238E27FC236}">
                <a16:creationId xmlns:a16="http://schemas.microsoft.com/office/drawing/2014/main" id="{F8C798ED-23BF-43B1-B070-C7B680C97518}"/>
              </a:ext>
            </a:extLst>
          </p:cNvPr>
          <p:cNvSpPr txBox="1"/>
          <p:nvPr/>
        </p:nvSpPr>
        <p:spPr>
          <a:xfrm>
            <a:off x="166184" y="5350686"/>
            <a:ext cx="5417922" cy="830997"/>
          </a:xfrm>
          <a:prstGeom prst="rect">
            <a:avLst/>
          </a:prstGeom>
          <a:noFill/>
        </p:spPr>
        <p:txBody>
          <a:bodyPr wrap="square" rtlCol="0">
            <a:spAutoFit/>
          </a:bodyPr>
          <a:lstStyle/>
          <a:p>
            <a:r>
              <a:rPr lang="en-US" sz="1600" dirty="0"/>
              <a:t>		  Exchange of Information</a:t>
            </a:r>
          </a:p>
          <a:p>
            <a:r>
              <a:rPr lang="en-US" sz="1600" b="1" dirty="0">
                <a:solidFill>
                  <a:srgbClr val="FF0000"/>
                </a:solidFill>
              </a:rPr>
              <a:t>Collaboration</a:t>
            </a:r>
            <a:r>
              <a:rPr lang="en-US" sz="1600" dirty="0"/>
              <a:t>: 	  Use of Hierarchical Forecasting methods</a:t>
            </a:r>
          </a:p>
          <a:p>
            <a:r>
              <a:rPr lang="en-US" sz="1600" dirty="0"/>
              <a:t>		  Common Decisions</a:t>
            </a:r>
            <a:endParaRPr lang="nl-BE" sz="1600" dirty="0"/>
          </a:p>
        </p:txBody>
      </p:sp>
      <p:cxnSp>
        <p:nvCxnSpPr>
          <p:cNvPr id="18" name="Straight Connector 17">
            <a:extLst>
              <a:ext uri="{FF2B5EF4-FFF2-40B4-BE49-F238E27FC236}">
                <a16:creationId xmlns:a16="http://schemas.microsoft.com/office/drawing/2014/main" id="{0F7E7178-0B47-4575-9C5A-24A7FC7F7021}"/>
              </a:ext>
            </a:extLst>
          </p:cNvPr>
          <p:cNvCxnSpPr>
            <a:cxnSpLocks/>
          </p:cNvCxnSpPr>
          <p:nvPr/>
        </p:nvCxnSpPr>
        <p:spPr>
          <a:xfrm>
            <a:off x="1492566" y="5775322"/>
            <a:ext cx="351693" cy="0"/>
          </a:xfrm>
          <a:prstGeom prst="line">
            <a:avLst/>
          </a:prstGeom>
          <a:ln w="22225">
            <a:solidFill>
              <a:schemeClr val="tx1">
                <a:lumMod val="95000"/>
                <a:lumOff val="5000"/>
              </a:schemeClr>
            </a:solidFill>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89FBBA9C-AA4C-455A-8392-02C5D4AA1970}"/>
              </a:ext>
            </a:extLst>
          </p:cNvPr>
          <p:cNvCxnSpPr/>
          <p:nvPr/>
        </p:nvCxnSpPr>
        <p:spPr>
          <a:xfrm>
            <a:off x="1844259" y="5550664"/>
            <a:ext cx="221063" cy="0"/>
          </a:xfrm>
          <a:prstGeom prst="straightConnector1">
            <a:avLst/>
          </a:prstGeom>
          <a:ln w="2222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94FDA94-9EF1-4FE0-9F57-DC5CFD474972}"/>
              </a:ext>
            </a:extLst>
          </p:cNvPr>
          <p:cNvCxnSpPr/>
          <p:nvPr/>
        </p:nvCxnSpPr>
        <p:spPr>
          <a:xfrm>
            <a:off x="1844259" y="5775322"/>
            <a:ext cx="221063" cy="0"/>
          </a:xfrm>
          <a:prstGeom prst="straightConnector1">
            <a:avLst/>
          </a:prstGeom>
          <a:ln w="2222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C366A3F1-0B48-4BF5-BE1A-B3D0DF55677F}"/>
              </a:ext>
            </a:extLst>
          </p:cNvPr>
          <p:cNvCxnSpPr/>
          <p:nvPr/>
        </p:nvCxnSpPr>
        <p:spPr>
          <a:xfrm>
            <a:off x="1844259" y="6004515"/>
            <a:ext cx="221063" cy="0"/>
          </a:xfrm>
          <a:prstGeom prst="straightConnector1">
            <a:avLst/>
          </a:prstGeom>
          <a:ln w="2222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64C77EB-8ABA-4858-82DE-FBDE25C6AA9C}"/>
              </a:ext>
            </a:extLst>
          </p:cNvPr>
          <p:cNvCxnSpPr/>
          <p:nvPr/>
        </p:nvCxnSpPr>
        <p:spPr>
          <a:xfrm>
            <a:off x="1844259" y="5550664"/>
            <a:ext cx="0" cy="453851"/>
          </a:xfrm>
          <a:prstGeom prst="line">
            <a:avLst/>
          </a:prstGeom>
          <a:ln w="2222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24" name="Picture 8">
            <a:extLst>
              <a:ext uri="{FF2B5EF4-FFF2-40B4-BE49-F238E27FC236}">
                <a16:creationId xmlns:a16="http://schemas.microsoft.com/office/drawing/2014/main" id="{F27B01F7-B1F9-4E04-8F67-D90492D35B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63" y="841423"/>
            <a:ext cx="5791138" cy="3040347"/>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0E578052-A028-43B5-9C40-718BBA28D615}"/>
              </a:ext>
            </a:extLst>
          </p:cNvPr>
          <p:cNvSpPr txBox="1"/>
          <p:nvPr/>
        </p:nvSpPr>
        <p:spPr>
          <a:xfrm>
            <a:off x="398028" y="6432310"/>
            <a:ext cx="10621108" cy="487894"/>
          </a:xfrm>
          <a:prstGeom prst="rect">
            <a:avLst/>
          </a:prstGeom>
          <a:noFill/>
        </p:spPr>
        <p:txBody>
          <a:bodyPr wrap="square" rtlCol="0">
            <a:noAutofit/>
          </a:bodyPr>
          <a:lstStyle/>
          <a:p>
            <a:r>
              <a:rPr lang="en-US" sz="1000" i="0" strike="noStrike" dirty="0" err="1">
                <a:effectLst/>
                <a:latin typeface="Arial" panose="020B0604020202020204" pitchFamily="34" charset="0"/>
                <a:hlinkClick r:id="rId5">
                  <a:extLst>
                    <a:ext uri="{A12FA001-AC4F-418D-AE19-62706E023703}">
                      <ahyp:hlinkClr xmlns:ahyp="http://schemas.microsoft.com/office/drawing/2018/hyperlinkcolor" val="tx"/>
                    </a:ext>
                  </a:extLst>
                </a:hlinkClick>
              </a:rPr>
              <a:t>Fildes</a:t>
            </a:r>
            <a:r>
              <a:rPr lang="en-US" sz="1000" i="0" strike="noStrike" dirty="0">
                <a:effectLst/>
                <a:latin typeface="Arial" panose="020B0604020202020204" pitchFamily="34" charset="0"/>
                <a:hlinkClick r:id="rId5">
                  <a:extLst>
                    <a:ext uri="{A12FA001-AC4F-418D-AE19-62706E023703}">
                      <ahyp:hlinkClr xmlns:ahyp="http://schemas.microsoft.com/office/drawing/2018/hyperlinkcolor" val="tx"/>
                    </a:ext>
                  </a:extLst>
                </a:hlinkClick>
              </a:rPr>
              <a:t>, R</a:t>
            </a:r>
            <a:r>
              <a:rPr lang="en-US" sz="1000" i="0" strike="noStrike" dirty="0">
                <a:effectLst/>
                <a:latin typeface="Arial" panose="020B0604020202020204" pitchFamily="34" charset="0"/>
                <a:hlinkClick r:id="rId6">
                  <a:extLst>
                    <a:ext uri="{A12FA001-AC4F-418D-AE19-62706E023703}">
                      <ahyp:hlinkClr xmlns:ahyp="http://schemas.microsoft.com/office/drawing/2018/hyperlinkcolor" val="tx"/>
                    </a:ext>
                  </a:extLst>
                </a:hlinkClick>
              </a:rPr>
              <a:t>, Ma, S</a:t>
            </a:r>
            <a:r>
              <a:rPr lang="en-US" sz="1000" i="0" strike="noStrike" dirty="0">
                <a:effectLst/>
                <a:latin typeface="Arial" panose="020B0604020202020204" pitchFamily="34" charset="0"/>
                <a:hlinkClick r:id="rId7">
                  <a:extLst>
                    <a:ext uri="{A12FA001-AC4F-418D-AE19-62706E023703}">
                      <ahyp:hlinkClr xmlns:ahyp="http://schemas.microsoft.com/office/drawing/2018/hyperlinkcolor" val="tx"/>
                    </a:ext>
                  </a:extLst>
                </a:hlinkClick>
              </a:rPr>
              <a:t> &amp; </a:t>
            </a:r>
            <a:r>
              <a:rPr lang="en-US" sz="1000" i="0" strike="noStrike" dirty="0" err="1">
                <a:effectLst/>
                <a:latin typeface="Arial" panose="020B0604020202020204" pitchFamily="34" charset="0"/>
                <a:hlinkClick r:id="rId7">
                  <a:extLst>
                    <a:ext uri="{A12FA001-AC4F-418D-AE19-62706E023703}">
                      <ahyp:hlinkClr xmlns:ahyp="http://schemas.microsoft.com/office/drawing/2018/hyperlinkcolor" val="tx"/>
                    </a:ext>
                  </a:extLst>
                </a:hlinkClick>
              </a:rPr>
              <a:t>Kolassa</a:t>
            </a:r>
            <a:r>
              <a:rPr lang="en-US" sz="1000" i="0" strike="noStrike" dirty="0">
                <a:effectLst/>
                <a:latin typeface="Arial" panose="020B0604020202020204" pitchFamily="34" charset="0"/>
                <a:hlinkClick r:id="rId7">
                  <a:extLst>
                    <a:ext uri="{A12FA001-AC4F-418D-AE19-62706E023703}">
                      <ahyp:hlinkClr xmlns:ahyp="http://schemas.microsoft.com/office/drawing/2018/hyperlinkcolor" val="tx"/>
                    </a:ext>
                  </a:extLst>
                </a:hlinkClick>
              </a:rPr>
              <a:t>, S</a:t>
            </a:r>
            <a:r>
              <a:rPr lang="en-US" sz="1000" i="0" dirty="0">
                <a:effectLst/>
                <a:latin typeface="Arial" panose="020B0604020202020204" pitchFamily="34" charset="0"/>
              </a:rPr>
              <a:t> 2019, '</a:t>
            </a:r>
            <a:r>
              <a:rPr lang="en-US" sz="1000" i="0" strike="noStrike" dirty="0">
                <a:effectLst/>
                <a:latin typeface="Arial" panose="020B0604020202020204" pitchFamily="34" charset="0"/>
                <a:hlinkClick r:id="rId8">
                  <a:extLst>
                    <a:ext uri="{A12FA001-AC4F-418D-AE19-62706E023703}">
                      <ahyp:hlinkClr xmlns:ahyp="http://schemas.microsoft.com/office/drawing/2018/hyperlinkcolor" val="tx"/>
                    </a:ext>
                  </a:extLst>
                </a:hlinkClick>
              </a:rPr>
              <a:t>Retail forecasting: Research and practice</a:t>
            </a:r>
            <a:r>
              <a:rPr lang="en-US" sz="1000" i="0" dirty="0">
                <a:effectLst/>
                <a:latin typeface="Arial" panose="020B0604020202020204" pitchFamily="34" charset="0"/>
              </a:rPr>
              <a:t>', </a:t>
            </a:r>
            <a:r>
              <a:rPr lang="en-US" sz="1000" i="1" dirty="0">
                <a:effectLst/>
                <a:latin typeface="Arial" panose="020B0604020202020204" pitchFamily="34" charset="0"/>
              </a:rPr>
              <a:t>International Journal of Forecasting</a:t>
            </a:r>
            <a:r>
              <a:rPr lang="en-US" sz="1000" i="0" dirty="0">
                <a:effectLst/>
                <a:latin typeface="Arial" panose="020B0604020202020204" pitchFamily="34" charset="0"/>
              </a:rPr>
              <a:t>. </a:t>
            </a:r>
            <a:r>
              <a:rPr lang="en-US" sz="1000" i="0" dirty="0">
                <a:effectLst/>
                <a:latin typeface="Arial" panose="020B0604020202020204" pitchFamily="34" charset="0"/>
                <a:hlinkClick r:id="rId9">
                  <a:extLst>
                    <a:ext uri="{A12FA001-AC4F-418D-AE19-62706E023703}">
                      <ahyp:hlinkClr xmlns:ahyp="http://schemas.microsoft.com/office/drawing/2018/hyperlinkcolor" val="tx"/>
                    </a:ext>
                  </a:extLst>
                </a:hlinkClick>
              </a:rPr>
              <a:t>https://doi.org/10.1016/j.ijforecast.2019.06.004</a:t>
            </a:r>
            <a:endParaRPr lang="en-US" sz="1000" i="0" dirty="0">
              <a:effectLst/>
              <a:latin typeface="Arial" panose="020B0604020202020204" pitchFamily="34" charset="0"/>
            </a:endParaRPr>
          </a:p>
          <a:p>
            <a:r>
              <a:rPr lang="nl-BE" sz="1000" dirty="0" err="1"/>
              <a:t>Makridakis</a:t>
            </a:r>
            <a:r>
              <a:rPr lang="nl-BE" sz="1000" dirty="0"/>
              <a:t>, </a:t>
            </a:r>
            <a:r>
              <a:rPr lang="nl-BE" sz="1000" dirty="0" err="1"/>
              <a:t>Spyros</a:t>
            </a:r>
            <a:r>
              <a:rPr lang="nl-BE" sz="1000" dirty="0"/>
              <a:t> &amp; </a:t>
            </a:r>
            <a:r>
              <a:rPr lang="nl-BE" sz="1000" dirty="0" err="1"/>
              <a:t>Spiliotis</a:t>
            </a:r>
            <a:r>
              <a:rPr lang="nl-BE" sz="1000" dirty="0"/>
              <a:t>, </a:t>
            </a:r>
            <a:r>
              <a:rPr lang="nl-BE" sz="1000" dirty="0" err="1"/>
              <a:t>Evangelos</a:t>
            </a:r>
            <a:r>
              <a:rPr lang="nl-BE" sz="1000" dirty="0"/>
              <a:t> &amp; </a:t>
            </a:r>
            <a:r>
              <a:rPr lang="nl-BE" sz="1000" dirty="0" err="1"/>
              <a:t>Assimakopoulos</a:t>
            </a:r>
            <a:r>
              <a:rPr lang="nl-BE" sz="1000" dirty="0"/>
              <a:t>, </a:t>
            </a:r>
            <a:r>
              <a:rPr lang="nl-BE" sz="1000" dirty="0" err="1"/>
              <a:t>Vassilis</a:t>
            </a:r>
            <a:r>
              <a:rPr lang="nl-BE" sz="1000" dirty="0"/>
              <a:t>. (2020). The M5 </a:t>
            </a:r>
            <a:r>
              <a:rPr lang="nl-BE" sz="1000" dirty="0" err="1"/>
              <a:t>Accuracy</a:t>
            </a:r>
            <a:r>
              <a:rPr lang="nl-BE" sz="1000" dirty="0"/>
              <a:t> </a:t>
            </a:r>
            <a:r>
              <a:rPr lang="nl-BE" sz="1000" dirty="0" err="1"/>
              <a:t>competition</a:t>
            </a:r>
            <a:r>
              <a:rPr lang="nl-BE" sz="1000" dirty="0"/>
              <a:t>: </a:t>
            </a:r>
            <a:r>
              <a:rPr lang="nl-BE" sz="1000" dirty="0" err="1"/>
              <a:t>Results</a:t>
            </a:r>
            <a:r>
              <a:rPr lang="nl-BE" sz="1000" dirty="0"/>
              <a:t>, </a:t>
            </a:r>
            <a:r>
              <a:rPr lang="nl-BE" sz="1000" dirty="0" err="1"/>
              <a:t>findings</a:t>
            </a:r>
            <a:r>
              <a:rPr lang="nl-BE" sz="1000" dirty="0"/>
              <a:t> </a:t>
            </a:r>
            <a:r>
              <a:rPr lang="nl-BE" sz="1000" dirty="0" err="1"/>
              <a:t>and</a:t>
            </a:r>
            <a:r>
              <a:rPr lang="nl-BE" sz="1000" dirty="0"/>
              <a:t> </a:t>
            </a:r>
            <a:r>
              <a:rPr lang="nl-BE" sz="1000" dirty="0" err="1"/>
              <a:t>conclusions</a:t>
            </a:r>
            <a:r>
              <a:rPr lang="nl-BE" sz="1000" dirty="0"/>
              <a:t>. </a:t>
            </a:r>
          </a:p>
        </p:txBody>
      </p:sp>
      <p:pic>
        <p:nvPicPr>
          <p:cNvPr id="26" name="Picture 2">
            <a:extLst>
              <a:ext uri="{FF2B5EF4-FFF2-40B4-BE49-F238E27FC236}">
                <a16:creationId xmlns:a16="http://schemas.microsoft.com/office/drawing/2014/main" id="{C717A836-F34A-4401-9487-E955DA766EE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26813" y="6311307"/>
            <a:ext cx="398028" cy="517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4642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7959624-BB54-4BBC-B7BB-24A65781F03C}"/>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5122" name="Picture 2">
            <a:extLst>
              <a:ext uri="{FF2B5EF4-FFF2-40B4-BE49-F238E27FC236}">
                <a16:creationId xmlns:a16="http://schemas.microsoft.com/office/drawing/2014/main" id="{28E9363E-9BBE-445A-A438-AC48FCD9F5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2167814"/>
            <a:ext cx="4767280" cy="373768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A4E619F-02F1-4378-8471-C32D81FFF5EE}"/>
              </a:ext>
            </a:extLst>
          </p:cNvPr>
          <p:cNvSpPr txBox="1"/>
          <p:nvPr/>
        </p:nvSpPr>
        <p:spPr>
          <a:xfrm>
            <a:off x="391884" y="6343768"/>
            <a:ext cx="11970937" cy="487894"/>
          </a:xfrm>
          <a:prstGeom prst="rect">
            <a:avLst/>
          </a:prstGeom>
          <a:noFill/>
        </p:spPr>
        <p:txBody>
          <a:bodyPr wrap="square" rtlCol="0">
            <a:noAutofit/>
          </a:bodyPr>
          <a:lstStyle/>
          <a:p>
            <a:r>
              <a:rPr lang="en-US" sz="1000" b="0" i="0" u="none" strike="noStrike" dirty="0" err="1">
                <a:solidFill>
                  <a:srgbClr val="000000"/>
                </a:solidFill>
                <a:effectLst/>
              </a:rPr>
              <a:t>Kourentzes</a:t>
            </a:r>
            <a:r>
              <a:rPr lang="en-US" sz="1000" b="0" i="0" u="none" strike="noStrike" dirty="0">
                <a:solidFill>
                  <a:srgbClr val="000000"/>
                </a:solidFill>
                <a:effectLst/>
              </a:rPr>
              <a:t>, N., &amp; </a:t>
            </a:r>
            <a:r>
              <a:rPr lang="en-US" sz="1000" b="0" i="0" u="none" strike="noStrike" dirty="0" err="1">
                <a:solidFill>
                  <a:srgbClr val="000000"/>
                </a:solidFill>
                <a:effectLst/>
              </a:rPr>
              <a:t>Athanasopoulos</a:t>
            </a:r>
            <a:r>
              <a:rPr lang="en-US" sz="1000" b="0" i="0" u="none" strike="noStrike" dirty="0">
                <a:solidFill>
                  <a:srgbClr val="000000"/>
                </a:solidFill>
                <a:effectLst/>
              </a:rPr>
              <a:t>, G. (2019). Cross-temporal coherent forecasts for Australian tourism. </a:t>
            </a:r>
            <a:r>
              <a:rPr lang="en-US" sz="1000" b="0" i="1" u="none" strike="noStrike" dirty="0">
                <a:solidFill>
                  <a:srgbClr val="000000"/>
                </a:solidFill>
                <a:effectLst/>
              </a:rPr>
              <a:t>Annals of Tourism Research</a:t>
            </a:r>
            <a:r>
              <a:rPr lang="en-US" sz="1000" b="0" i="0" u="none" strike="noStrike" dirty="0">
                <a:solidFill>
                  <a:srgbClr val="000000"/>
                </a:solidFill>
                <a:effectLst/>
              </a:rPr>
              <a:t>, </a:t>
            </a:r>
            <a:r>
              <a:rPr lang="en-US" sz="1000" b="0" i="1" u="none" strike="noStrike" dirty="0">
                <a:solidFill>
                  <a:srgbClr val="000000"/>
                </a:solidFill>
                <a:effectLst/>
              </a:rPr>
              <a:t>75</a:t>
            </a:r>
            <a:r>
              <a:rPr lang="en-US" sz="1000" b="0" i="0" u="none" strike="noStrike" dirty="0">
                <a:solidFill>
                  <a:srgbClr val="000000"/>
                </a:solidFill>
                <a:effectLst/>
              </a:rPr>
              <a:t>, 393-409.</a:t>
            </a:r>
          </a:p>
          <a:p>
            <a:pPr rtl="0">
              <a:spcBef>
                <a:spcPts val="0"/>
              </a:spcBef>
              <a:spcAft>
                <a:spcPts val="0"/>
              </a:spcAft>
            </a:pPr>
            <a:r>
              <a:rPr lang="nl-BE" sz="1000" b="0" i="0" u="none" strike="noStrike" dirty="0" err="1">
                <a:solidFill>
                  <a:srgbClr val="000000"/>
                </a:solidFill>
                <a:effectLst/>
              </a:rPr>
              <a:t>Athanasopoulos</a:t>
            </a:r>
            <a:r>
              <a:rPr lang="nl-BE" sz="1000" b="0" i="0" u="none" strike="noStrike" dirty="0">
                <a:solidFill>
                  <a:srgbClr val="000000"/>
                </a:solidFill>
                <a:effectLst/>
              </a:rPr>
              <a:t>, George &amp; </a:t>
            </a:r>
            <a:r>
              <a:rPr lang="nl-BE" sz="1000" b="0" i="0" u="none" strike="noStrike" dirty="0" err="1">
                <a:solidFill>
                  <a:srgbClr val="000000"/>
                </a:solidFill>
                <a:effectLst/>
              </a:rPr>
              <a:t>Hyndman</a:t>
            </a:r>
            <a:r>
              <a:rPr lang="nl-BE" sz="1000" b="0" i="0" u="none" strike="noStrike" dirty="0">
                <a:solidFill>
                  <a:srgbClr val="000000"/>
                </a:solidFill>
                <a:effectLst/>
              </a:rPr>
              <a:t>, Rob &amp; </a:t>
            </a:r>
            <a:r>
              <a:rPr lang="nl-BE" sz="1000" b="0" i="0" u="none" strike="noStrike" dirty="0" err="1">
                <a:solidFill>
                  <a:srgbClr val="000000"/>
                </a:solidFill>
                <a:effectLst/>
              </a:rPr>
              <a:t>Kourentzes</a:t>
            </a:r>
            <a:r>
              <a:rPr lang="nl-BE" sz="1000" b="0" i="0" u="none" strike="noStrike" dirty="0">
                <a:solidFill>
                  <a:srgbClr val="000000"/>
                </a:solidFill>
                <a:effectLst/>
              </a:rPr>
              <a:t>, </a:t>
            </a:r>
            <a:r>
              <a:rPr lang="nl-BE" sz="1000" b="0" i="0" u="none" strike="noStrike" dirty="0" err="1">
                <a:solidFill>
                  <a:srgbClr val="000000"/>
                </a:solidFill>
                <a:effectLst/>
              </a:rPr>
              <a:t>Nikolaos</a:t>
            </a:r>
            <a:r>
              <a:rPr lang="nl-BE" sz="1000" b="0" i="0" u="none" strike="noStrike" dirty="0">
                <a:solidFill>
                  <a:srgbClr val="000000"/>
                </a:solidFill>
                <a:effectLst/>
              </a:rPr>
              <a:t> &amp; </a:t>
            </a:r>
            <a:r>
              <a:rPr lang="nl-BE" sz="1000" b="0" i="0" u="none" strike="noStrike" dirty="0" err="1">
                <a:solidFill>
                  <a:srgbClr val="000000"/>
                </a:solidFill>
                <a:effectLst/>
              </a:rPr>
              <a:t>Petropoulos</a:t>
            </a:r>
            <a:r>
              <a:rPr lang="nl-BE" sz="1000" b="0" i="0" u="none" strike="noStrike" dirty="0">
                <a:solidFill>
                  <a:srgbClr val="000000"/>
                </a:solidFill>
                <a:effectLst/>
              </a:rPr>
              <a:t>, </a:t>
            </a:r>
            <a:r>
              <a:rPr lang="nl-BE" sz="1000" b="0" i="0" u="none" strike="noStrike" dirty="0" err="1">
                <a:solidFill>
                  <a:srgbClr val="000000"/>
                </a:solidFill>
                <a:effectLst/>
              </a:rPr>
              <a:t>Fotios</a:t>
            </a:r>
            <a:r>
              <a:rPr lang="nl-BE" sz="1000" b="0" i="0" u="none" strike="noStrike" dirty="0">
                <a:solidFill>
                  <a:srgbClr val="000000"/>
                </a:solidFill>
                <a:effectLst/>
              </a:rPr>
              <a:t>. (2017). </a:t>
            </a:r>
            <a:r>
              <a:rPr lang="nl-BE" sz="1000" b="0" i="0" u="none" strike="noStrike" dirty="0" err="1">
                <a:solidFill>
                  <a:srgbClr val="000000"/>
                </a:solidFill>
                <a:effectLst/>
              </a:rPr>
              <a:t>Forecasting</a:t>
            </a:r>
            <a:r>
              <a:rPr lang="nl-BE" sz="1000" b="0" i="0" u="none" strike="noStrike" dirty="0">
                <a:solidFill>
                  <a:srgbClr val="000000"/>
                </a:solidFill>
                <a:effectLst/>
              </a:rPr>
              <a:t> </a:t>
            </a:r>
            <a:r>
              <a:rPr lang="nl-BE" sz="1000" b="0" i="0" u="none" strike="noStrike" dirty="0" err="1">
                <a:solidFill>
                  <a:srgbClr val="000000"/>
                </a:solidFill>
                <a:effectLst/>
              </a:rPr>
              <a:t>with</a:t>
            </a:r>
            <a:r>
              <a:rPr lang="nl-BE" sz="1000" b="0" i="0" u="none" strike="noStrike" dirty="0">
                <a:solidFill>
                  <a:srgbClr val="000000"/>
                </a:solidFill>
                <a:effectLst/>
              </a:rPr>
              <a:t> </a:t>
            </a:r>
            <a:r>
              <a:rPr lang="nl-BE" sz="1000" b="0" i="0" u="none" strike="noStrike" dirty="0" err="1">
                <a:solidFill>
                  <a:srgbClr val="000000"/>
                </a:solidFill>
                <a:effectLst/>
              </a:rPr>
              <a:t>Temporal</a:t>
            </a:r>
            <a:r>
              <a:rPr lang="nl-BE" sz="1000" b="0" i="0" u="none" strike="noStrike" dirty="0">
                <a:solidFill>
                  <a:srgbClr val="000000"/>
                </a:solidFill>
                <a:effectLst/>
              </a:rPr>
              <a:t> </a:t>
            </a:r>
            <a:r>
              <a:rPr lang="nl-BE" sz="1000" b="0" i="0" u="none" strike="noStrike" dirty="0" err="1">
                <a:solidFill>
                  <a:srgbClr val="000000"/>
                </a:solidFill>
                <a:effectLst/>
              </a:rPr>
              <a:t>Hierarchies</a:t>
            </a:r>
            <a:r>
              <a:rPr lang="nl-BE" sz="1000" b="0" i="0" u="none" strike="noStrike" dirty="0">
                <a:solidFill>
                  <a:srgbClr val="000000"/>
                </a:solidFill>
                <a:effectLst/>
              </a:rPr>
              <a:t>. European Journal of </a:t>
            </a:r>
            <a:r>
              <a:rPr lang="nl-BE" sz="1000" b="0" i="0" u="none" strike="noStrike" dirty="0" err="1">
                <a:solidFill>
                  <a:srgbClr val="000000"/>
                </a:solidFill>
                <a:effectLst/>
              </a:rPr>
              <a:t>Operational</a:t>
            </a:r>
            <a:r>
              <a:rPr lang="nl-BE" sz="1000" b="0" i="0" u="none" strike="noStrike" dirty="0">
                <a:solidFill>
                  <a:srgbClr val="000000"/>
                </a:solidFill>
                <a:effectLst/>
              </a:rPr>
              <a:t> Research.</a:t>
            </a:r>
          </a:p>
          <a:p>
            <a:pPr rtl="0">
              <a:spcBef>
                <a:spcPts val="0"/>
              </a:spcBef>
              <a:spcAft>
                <a:spcPts val="0"/>
              </a:spcAft>
            </a:pPr>
            <a:r>
              <a:rPr lang="nl-BE" sz="1000" b="0" i="0" u="none" strike="noStrike" dirty="0" err="1">
                <a:solidFill>
                  <a:srgbClr val="000000"/>
                </a:solidFill>
                <a:effectLst/>
              </a:rPr>
              <a:t>Shanika</a:t>
            </a:r>
            <a:r>
              <a:rPr lang="nl-BE" sz="1000" b="0" i="0" u="none" strike="noStrike" dirty="0">
                <a:solidFill>
                  <a:srgbClr val="000000"/>
                </a:solidFill>
                <a:effectLst/>
              </a:rPr>
              <a:t> L. </a:t>
            </a:r>
            <a:r>
              <a:rPr lang="nl-BE" sz="1000" b="0" i="0" u="none" strike="noStrike" dirty="0" err="1">
                <a:solidFill>
                  <a:srgbClr val="000000"/>
                </a:solidFill>
                <a:effectLst/>
              </a:rPr>
              <a:t>Wickramasuriya</a:t>
            </a:r>
            <a:r>
              <a:rPr lang="nl-BE" sz="1000" b="0" i="0" u="none" strike="noStrike" dirty="0">
                <a:solidFill>
                  <a:srgbClr val="000000"/>
                </a:solidFill>
                <a:effectLst/>
              </a:rPr>
              <a:t>, George </a:t>
            </a:r>
            <a:r>
              <a:rPr lang="nl-BE" sz="1000" b="0" i="0" u="none" strike="noStrike" dirty="0" err="1">
                <a:solidFill>
                  <a:srgbClr val="000000"/>
                </a:solidFill>
                <a:effectLst/>
              </a:rPr>
              <a:t>Athanasopoulos</a:t>
            </a:r>
            <a:r>
              <a:rPr lang="nl-BE" sz="1000" b="0" i="0" u="none" strike="noStrike" dirty="0">
                <a:solidFill>
                  <a:srgbClr val="000000"/>
                </a:solidFill>
                <a:effectLst/>
              </a:rPr>
              <a:t> &amp; Rob J. </a:t>
            </a:r>
            <a:r>
              <a:rPr lang="nl-BE" sz="1000" b="0" i="0" u="none" strike="noStrike" dirty="0" err="1">
                <a:solidFill>
                  <a:srgbClr val="000000"/>
                </a:solidFill>
                <a:effectLst/>
              </a:rPr>
              <a:t>Hyndman</a:t>
            </a:r>
            <a:r>
              <a:rPr lang="nl-BE" sz="1000" b="0" i="0" u="none" strike="noStrike" dirty="0">
                <a:solidFill>
                  <a:srgbClr val="000000"/>
                </a:solidFill>
                <a:effectLst/>
              </a:rPr>
              <a:t> (2019) </a:t>
            </a:r>
            <a:r>
              <a:rPr lang="nl-BE" sz="1000" b="0" i="0" u="none" strike="noStrike" dirty="0" err="1">
                <a:solidFill>
                  <a:srgbClr val="000000"/>
                </a:solidFill>
                <a:effectLst/>
              </a:rPr>
              <a:t>Optimal</a:t>
            </a:r>
            <a:r>
              <a:rPr lang="nl-BE" sz="1000" b="0" i="0" u="none" strike="noStrike" dirty="0">
                <a:solidFill>
                  <a:srgbClr val="000000"/>
                </a:solidFill>
                <a:effectLst/>
              </a:rPr>
              <a:t> Forecast </a:t>
            </a:r>
            <a:r>
              <a:rPr lang="nl-BE" sz="1000" b="0" i="0" u="none" strike="noStrike" dirty="0" err="1">
                <a:solidFill>
                  <a:srgbClr val="000000"/>
                </a:solidFill>
                <a:effectLst/>
              </a:rPr>
              <a:t>Reconciliation</a:t>
            </a:r>
            <a:r>
              <a:rPr lang="nl-BE" sz="1000" b="0" i="0" u="none" strike="noStrike" dirty="0">
                <a:solidFill>
                  <a:srgbClr val="000000"/>
                </a:solidFill>
                <a:effectLst/>
              </a:rPr>
              <a:t> </a:t>
            </a:r>
            <a:r>
              <a:rPr lang="nl-BE" sz="1000" b="0" i="0" u="none" strike="noStrike" dirty="0" err="1">
                <a:solidFill>
                  <a:srgbClr val="000000"/>
                </a:solidFill>
                <a:effectLst/>
              </a:rPr>
              <a:t>for</a:t>
            </a:r>
            <a:r>
              <a:rPr lang="nl-BE" sz="1000" b="0" i="0" u="none" strike="noStrike" dirty="0">
                <a:solidFill>
                  <a:srgbClr val="000000"/>
                </a:solidFill>
                <a:effectLst/>
              </a:rPr>
              <a:t> </a:t>
            </a:r>
            <a:r>
              <a:rPr lang="nl-BE" sz="1000" b="0" i="0" u="none" strike="noStrike" dirty="0" err="1">
                <a:solidFill>
                  <a:srgbClr val="000000"/>
                </a:solidFill>
                <a:effectLst/>
              </a:rPr>
              <a:t>Hierarchical</a:t>
            </a:r>
            <a:r>
              <a:rPr lang="nl-BE" sz="1000" b="0" i="0" u="none" strike="noStrike" dirty="0">
                <a:solidFill>
                  <a:srgbClr val="000000"/>
                </a:solidFill>
                <a:effectLst/>
              </a:rPr>
              <a:t> </a:t>
            </a:r>
            <a:r>
              <a:rPr lang="nl-BE" sz="1000" b="0" i="0" u="none" strike="noStrike" dirty="0" err="1">
                <a:solidFill>
                  <a:srgbClr val="000000"/>
                </a:solidFill>
                <a:effectLst/>
              </a:rPr>
              <a:t>and</a:t>
            </a:r>
            <a:r>
              <a:rPr lang="nl-BE" sz="1000" b="0" i="0" u="none" strike="noStrike" dirty="0">
                <a:solidFill>
                  <a:srgbClr val="000000"/>
                </a:solidFill>
                <a:effectLst/>
              </a:rPr>
              <a:t> </a:t>
            </a:r>
            <a:r>
              <a:rPr lang="nl-BE" sz="1000" b="0" i="0" u="none" strike="noStrike" dirty="0" err="1">
                <a:solidFill>
                  <a:srgbClr val="000000"/>
                </a:solidFill>
                <a:effectLst/>
              </a:rPr>
              <a:t>Grouped</a:t>
            </a:r>
            <a:r>
              <a:rPr lang="nl-BE" sz="1000" b="0" i="0" u="none" strike="noStrike" dirty="0">
                <a:solidFill>
                  <a:srgbClr val="000000"/>
                </a:solidFill>
                <a:effectLst/>
              </a:rPr>
              <a:t> Time Series Through </a:t>
            </a:r>
            <a:r>
              <a:rPr lang="nl-BE" sz="1000" b="0" i="0" u="none" strike="noStrike" dirty="0" err="1">
                <a:solidFill>
                  <a:srgbClr val="000000"/>
                </a:solidFill>
                <a:effectLst/>
              </a:rPr>
              <a:t>Trace</a:t>
            </a:r>
            <a:r>
              <a:rPr lang="nl-BE" sz="1000" b="0" i="0" u="none" strike="noStrike" dirty="0">
                <a:solidFill>
                  <a:srgbClr val="000000"/>
                </a:solidFill>
                <a:effectLst/>
              </a:rPr>
              <a:t> </a:t>
            </a:r>
            <a:r>
              <a:rPr lang="nl-BE" sz="1000" b="0" i="0" u="none" strike="noStrike" dirty="0" err="1">
                <a:solidFill>
                  <a:srgbClr val="000000"/>
                </a:solidFill>
                <a:effectLst/>
              </a:rPr>
              <a:t>Minimization</a:t>
            </a:r>
            <a:r>
              <a:rPr lang="nl-BE" sz="1000" b="0" i="0" u="none" strike="noStrike" dirty="0">
                <a:solidFill>
                  <a:srgbClr val="000000"/>
                </a:solidFill>
                <a:effectLst/>
              </a:rPr>
              <a:t>, Journal of </a:t>
            </a:r>
            <a:r>
              <a:rPr lang="nl-BE" sz="1000" b="0" i="0" u="none" strike="noStrike" dirty="0" err="1">
                <a:solidFill>
                  <a:srgbClr val="000000"/>
                </a:solidFill>
                <a:effectLst/>
              </a:rPr>
              <a:t>the</a:t>
            </a:r>
            <a:r>
              <a:rPr lang="nl-BE" sz="1000" b="0" i="0" u="none" strike="noStrike" dirty="0">
                <a:solidFill>
                  <a:srgbClr val="000000"/>
                </a:solidFill>
                <a:effectLst/>
              </a:rPr>
              <a:t> American Statistical Association</a:t>
            </a:r>
            <a:br>
              <a:rPr lang="nl-BE" sz="1000" dirty="0"/>
            </a:br>
            <a:endParaRPr lang="nl-BE" sz="1000" dirty="0"/>
          </a:p>
        </p:txBody>
      </p:sp>
      <p:pic>
        <p:nvPicPr>
          <p:cNvPr id="10" name="Picture 2">
            <a:extLst>
              <a:ext uri="{FF2B5EF4-FFF2-40B4-BE49-F238E27FC236}">
                <a16:creationId xmlns:a16="http://schemas.microsoft.com/office/drawing/2014/main" id="{887BC2DC-7F17-4AB9-B4A0-6EDDFCF82D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0" y="6340167"/>
            <a:ext cx="398028" cy="51783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D783BE8-A48E-4569-9C01-E7A8F2A82002}"/>
              </a:ext>
            </a:extLst>
          </p:cNvPr>
          <p:cNvSpPr txBox="1"/>
          <p:nvPr/>
        </p:nvSpPr>
        <p:spPr>
          <a:xfrm>
            <a:off x="4505234" y="1468297"/>
            <a:ext cx="4367461" cy="1532077"/>
          </a:xfrm>
          <a:prstGeom prst="rect">
            <a:avLst/>
          </a:prstGeom>
          <a:pattFill prst="pct25">
            <a:fgClr>
              <a:srgbClr val="FFB28B"/>
            </a:fgClr>
            <a:bgClr>
              <a:schemeClr val="bg1"/>
            </a:bgClr>
          </a:pattFill>
          <a:ln>
            <a:solidFill>
              <a:schemeClr val="tx1">
                <a:lumMod val="65000"/>
                <a:lumOff val="35000"/>
              </a:schemeClr>
            </a:solidFill>
          </a:ln>
        </p:spPr>
        <p:txBody>
          <a:bodyPr wrap="square" rtlCol="0">
            <a:noAutofit/>
          </a:bodyPr>
          <a:lstStyle/>
          <a:p>
            <a:r>
              <a:rPr lang="en-US" sz="1600" b="1" dirty="0"/>
              <a:t>Intuition Behind HF Methods</a:t>
            </a:r>
          </a:p>
          <a:p>
            <a:endParaRPr lang="en-US" sz="1600" dirty="0"/>
          </a:p>
          <a:p>
            <a:r>
              <a:rPr lang="en-US" sz="1600" b="1" dirty="0"/>
              <a:t>Step 1: </a:t>
            </a:r>
            <a:r>
              <a:rPr lang="en-US" sz="1600" dirty="0"/>
              <a:t>Base Forecast</a:t>
            </a:r>
          </a:p>
          <a:p>
            <a:r>
              <a:rPr lang="en-US" sz="1600" b="1" dirty="0"/>
              <a:t>Step 2: </a:t>
            </a:r>
            <a:r>
              <a:rPr lang="en-US" sz="1600" dirty="0"/>
              <a:t>Reconcile</a:t>
            </a:r>
          </a:p>
          <a:p>
            <a:endParaRPr lang="en-US" sz="1600" dirty="0"/>
          </a:p>
          <a:p>
            <a:r>
              <a:rPr lang="en-US" sz="1600" dirty="0"/>
              <a:t>Rich Literature!!</a:t>
            </a:r>
          </a:p>
        </p:txBody>
      </p:sp>
      <p:sp>
        <p:nvSpPr>
          <p:cNvPr id="13" name="TextBox 12">
            <a:extLst>
              <a:ext uri="{FF2B5EF4-FFF2-40B4-BE49-F238E27FC236}">
                <a16:creationId xmlns:a16="http://schemas.microsoft.com/office/drawing/2014/main" id="{E0F729DB-D64D-49EC-9521-DD990A9C933B}"/>
              </a:ext>
            </a:extLst>
          </p:cNvPr>
          <p:cNvSpPr txBox="1"/>
          <p:nvPr/>
        </p:nvSpPr>
        <p:spPr>
          <a:xfrm>
            <a:off x="-1" y="1808703"/>
            <a:ext cx="6536268" cy="4207400"/>
          </a:xfrm>
          <a:prstGeom prst="rect">
            <a:avLst/>
          </a:prstGeom>
          <a:noFill/>
        </p:spPr>
        <p:txBody>
          <a:bodyPr wrap="square" rtlCol="0">
            <a:noAutofit/>
          </a:bodyPr>
          <a:lstStyle/>
          <a:p>
            <a:r>
              <a:rPr lang="en-US" sz="1600" b="1" dirty="0">
                <a:solidFill>
                  <a:srgbClr val="FF0000"/>
                </a:solidFill>
              </a:rPr>
              <a:t>A simple supply chain mapped into a hierarchy</a:t>
            </a:r>
          </a:p>
          <a:p>
            <a:endParaRPr lang="en-US" sz="1600" dirty="0"/>
          </a:p>
          <a:p>
            <a:pPr marL="285750" indent="-285750">
              <a:buFont typeface="Arial" panose="020B0604020202020204" pitchFamily="34" charset="0"/>
              <a:buChar char="•"/>
            </a:pPr>
            <a:r>
              <a:rPr lang="en-US" sz="1600" dirty="0"/>
              <a:t>1 Manufacturer</a:t>
            </a:r>
          </a:p>
          <a:p>
            <a:pPr marL="285750" indent="-285750">
              <a:buFont typeface="Arial" panose="020B0604020202020204" pitchFamily="34" charset="0"/>
              <a:buChar char="•"/>
            </a:pPr>
            <a:r>
              <a:rPr lang="en-US" sz="1600" dirty="0"/>
              <a:t>2 DCs</a:t>
            </a:r>
          </a:p>
          <a:p>
            <a:pPr marL="285750" indent="-285750">
              <a:buFont typeface="Arial" panose="020B0604020202020204" pitchFamily="34" charset="0"/>
              <a:buChar char="•"/>
            </a:pPr>
            <a:r>
              <a:rPr lang="en-US" sz="1600" dirty="0"/>
              <a:t>4 Shops</a:t>
            </a:r>
          </a:p>
          <a:p>
            <a:endParaRPr lang="en-US" sz="1600" dirty="0"/>
          </a:p>
          <a:p>
            <a:r>
              <a:rPr lang="en-US" sz="1600" dirty="0"/>
              <a:t>			              Strategic</a:t>
            </a:r>
          </a:p>
          <a:p>
            <a:r>
              <a:rPr lang="en-US" sz="1600" b="1" dirty="0">
                <a:solidFill>
                  <a:srgbClr val="FF0000"/>
                </a:solidFill>
              </a:rPr>
              <a:t>What about the time dimension?             </a:t>
            </a:r>
            <a:r>
              <a:rPr lang="en-US" sz="1600" dirty="0"/>
              <a:t>Tactical</a:t>
            </a:r>
          </a:p>
          <a:p>
            <a:r>
              <a:rPr lang="en-US" sz="1600" dirty="0"/>
              <a:t>Introducing Temporal Hierarchies	              Operational</a:t>
            </a:r>
          </a:p>
          <a:p>
            <a:endParaRPr lang="en-US" sz="1600" dirty="0"/>
          </a:p>
          <a:p>
            <a:r>
              <a:rPr lang="en-US" sz="1600" dirty="0"/>
              <a:t>Can we combine the two worlds?</a:t>
            </a:r>
          </a:p>
          <a:p>
            <a:r>
              <a:rPr lang="en-US" sz="1600" b="1" dirty="0">
                <a:solidFill>
                  <a:srgbClr val="FF0000"/>
                </a:solidFill>
              </a:rPr>
              <a:t>Cross – Temporal Hierarchies: </a:t>
            </a:r>
            <a:r>
              <a:rPr lang="en-US" sz="1600" dirty="0"/>
              <a:t>A temporal Hierarchy inside each cross section </a:t>
            </a:r>
          </a:p>
          <a:p>
            <a:endParaRPr lang="en-US" sz="1600" dirty="0"/>
          </a:p>
          <a:p>
            <a:r>
              <a:rPr lang="en-US" sz="1600" b="1" dirty="0">
                <a:solidFill>
                  <a:srgbClr val="FF0000"/>
                </a:solidFill>
              </a:rPr>
              <a:t>Key Questions!</a:t>
            </a:r>
          </a:p>
          <a:p>
            <a:pPr marL="342900" indent="-342900">
              <a:buFont typeface="+mj-lt"/>
              <a:buAutoNum type="arabicPeriod"/>
            </a:pPr>
            <a:r>
              <a:rPr lang="en-US" sz="1600" dirty="0"/>
              <a:t>Efficiency! Do we need all levels?</a:t>
            </a:r>
          </a:p>
          <a:p>
            <a:pPr marL="342900" indent="-342900">
              <a:buFont typeface="+mj-lt"/>
              <a:buAutoNum type="arabicPeriod"/>
            </a:pPr>
            <a:r>
              <a:rPr lang="en-US" sz="1600" dirty="0"/>
              <a:t>How to Reconcile? Reference </a:t>
            </a:r>
            <a:r>
              <a:rPr lang="en-US" sz="1600" dirty="0" err="1"/>
              <a:t>nikos</a:t>
            </a:r>
            <a:r>
              <a:rPr lang="en-US" sz="1600" dirty="0"/>
              <a:t> and the Italians</a:t>
            </a:r>
          </a:p>
          <a:p>
            <a:pPr marL="342900" indent="-342900">
              <a:buFont typeface="+mj-lt"/>
              <a:buAutoNum type="arabicPeriod"/>
            </a:pPr>
            <a:r>
              <a:rPr lang="en-US" sz="1600" dirty="0">
                <a:solidFill>
                  <a:srgbClr val="FF0000"/>
                </a:solidFill>
              </a:rPr>
              <a:t>How do we map this into a supply chain??</a:t>
            </a:r>
          </a:p>
          <a:p>
            <a:pPr marL="342900" indent="-342900">
              <a:buFont typeface="+mj-lt"/>
              <a:buAutoNum type="arabicPeriod"/>
            </a:pPr>
            <a:endParaRPr lang="en-US" sz="1600" dirty="0"/>
          </a:p>
        </p:txBody>
      </p:sp>
      <p:sp>
        <p:nvSpPr>
          <p:cNvPr id="15" name="Left Brace 14">
            <a:extLst>
              <a:ext uri="{FF2B5EF4-FFF2-40B4-BE49-F238E27FC236}">
                <a16:creationId xmlns:a16="http://schemas.microsoft.com/office/drawing/2014/main" id="{D6C24949-290E-4A7D-B603-F4F76CAF075F}"/>
              </a:ext>
            </a:extLst>
          </p:cNvPr>
          <p:cNvSpPr/>
          <p:nvPr/>
        </p:nvSpPr>
        <p:spPr>
          <a:xfrm>
            <a:off x="3183467" y="3429000"/>
            <a:ext cx="191911" cy="571874"/>
          </a:xfrm>
          <a:prstGeom prst="leftBrace">
            <a:avLst/>
          </a:prstGeom>
          <a:ln>
            <a:headEnd type="triangle"/>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nl-BE"/>
          </a:p>
        </p:txBody>
      </p:sp>
      <p:cxnSp>
        <p:nvCxnSpPr>
          <p:cNvPr id="16" name="Straight Connector 15">
            <a:extLst>
              <a:ext uri="{FF2B5EF4-FFF2-40B4-BE49-F238E27FC236}">
                <a16:creationId xmlns:a16="http://schemas.microsoft.com/office/drawing/2014/main" id="{994B9FB2-83FC-4B9E-A975-5E2DF7A1CF9F}"/>
              </a:ext>
            </a:extLst>
          </p:cNvPr>
          <p:cNvCxnSpPr>
            <a:cxnSpLocks/>
          </p:cNvCxnSpPr>
          <p:nvPr/>
        </p:nvCxnSpPr>
        <p:spPr>
          <a:xfrm flipH="1">
            <a:off x="2954162" y="3714045"/>
            <a:ext cx="21801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36DD717-BF07-4B30-AB6B-7E7330A082A4}"/>
              </a:ext>
            </a:extLst>
          </p:cNvPr>
          <p:cNvCxnSpPr/>
          <p:nvPr/>
        </p:nvCxnSpPr>
        <p:spPr>
          <a:xfrm flipV="1">
            <a:off x="3183467" y="3714045"/>
            <a:ext cx="191911" cy="89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18" name="Picture 17">
            <a:extLst>
              <a:ext uri="{FF2B5EF4-FFF2-40B4-BE49-F238E27FC236}">
                <a16:creationId xmlns:a16="http://schemas.microsoft.com/office/drawing/2014/main" id="{5F781F96-1AEC-475F-AA94-AA9FF6EAA552}"/>
              </a:ext>
            </a:extLst>
          </p:cNvPr>
          <p:cNvPicPr>
            <a:picLocks noChangeAspect="1"/>
          </p:cNvPicPr>
          <p:nvPr/>
        </p:nvPicPr>
        <p:blipFill>
          <a:blip r:embed="rId4"/>
          <a:stretch>
            <a:fillRect/>
          </a:stretch>
        </p:blipFill>
        <p:spPr>
          <a:xfrm>
            <a:off x="7362028" y="1468296"/>
            <a:ext cx="1510667" cy="1532078"/>
          </a:xfrm>
          <a:prstGeom prst="rect">
            <a:avLst/>
          </a:prstGeom>
        </p:spPr>
      </p:pic>
      <p:sp>
        <p:nvSpPr>
          <p:cNvPr id="19" name="Text Placeholder 4">
            <a:extLst>
              <a:ext uri="{FF2B5EF4-FFF2-40B4-BE49-F238E27FC236}">
                <a16:creationId xmlns:a16="http://schemas.microsoft.com/office/drawing/2014/main" id="{2AA623B2-CCCB-4942-ACF7-23A2BD92F3D9}"/>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Hierarchical Forecasting In a Nutshell</a:t>
            </a:r>
            <a:endParaRPr lang="nl-BE" dirty="0">
              <a:solidFill>
                <a:srgbClr val="FF0000"/>
              </a:solidFill>
            </a:endParaRPr>
          </a:p>
        </p:txBody>
      </p:sp>
    </p:spTree>
    <p:extLst>
      <p:ext uri="{BB962C8B-B14F-4D97-AF65-F5344CB8AC3E}">
        <p14:creationId xmlns:p14="http://schemas.microsoft.com/office/powerpoint/2010/main" val="2692301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sp>
        <p:nvSpPr>
          <p:cNvPr id="5" name="Text Placeholder 4">
            <a:extLst>
              <a:ext uri="{FF2B5EF4-FFF2-40B4-BE49-F238E27FC236}">
                <a16:creationId xmlns:a16="http://schemas.microsoft.com/office/drawing/2014/main" id="{1BF0BBB7-1869-4A8D-A5F5-C9FBFF7F0B65}"/>
              </a:ext>
            </a:extLst>
          </p:cNvPr>
          <p:cNvSpPr>
            <a:spLocks noGrp="1"/>
          </p:cNvSpPr>
          <p:nvPr>
            <p:ph type="body" idx="4294967295"/>
          </p:nvPr>
        </p:nvSpPr>
        <p:spPr>
          <a:xfrm>
            <a:off x="2954162" y="841897"/>
            <a:ext cx="9169012" cy="571874"/>
          </a:xfrm>
        </p:spPr>
        <p:txBody>
          <a:bodyPr/>
          <a:lstStyle/>
          <a:p>
            <a:pPr marL="0" indent="0">
              <a:buNone/>
            </a:pPr>
            <a:r>
              <a:rPr lang="en-US" dirty="0">
                <a:solidFill>
                  <a:srgbClr val="FF0000"/>
                </a:solidFill>
              </a:rPr>
              <a:t>Mapping a Supply Chain to a Hierarchy</a:t>
            </a:r>
            <a:endParaRPr lang="nl-BE" dirty="0">
              <a:solidFill>
                <a:srgbClr val="FF0000"/>
              </a:solidFill>
            </a:endParaRPr>
          </a:p>
        </p:txBody>
      </p:sp>
      <p:pic>
        <p:nvPicPr>
          <p:cNvPr id="2056" name="Picture 8">
            <a:extLst>
              <a:ext uri="{FF2B5EF4-FFF2-40B4-BE49-F238E27FC236}">
                <a16:creationId xmlns:a16="http://schemas.microsoft.com/office/drawing/2014/main" id="{CE4663E1-F8A3-4C5F-9A28-260E3C4FBA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0857" y="2207079"/>
            <a:ext cx="5073067" cy="43483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2CEBC810-E9DC-42CF-A7DF-1525874C04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8826" y="4257729"/>
            <a:ext cx="501103" cy="5718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76302F3E-0B15-4A90-8126-4D81A4D76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8825" y="4767437"/>
            <a:ext cx="501103" cy="57187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324CF090-EC6A-4A00-BE11-706FC4AA48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8825" y="5221436"/>
            <a:ext cx="501103" cy="57187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C56337C2-8FF6-4C41-A641-B74A0E2325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8824" y="5731144"/>
            <a:ext cx="501103" cy="57187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44B75D4E-12BB-4791-8A40-599E631E3F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8396" y="3759725"/>
            <a:ext cx="1256368" cy="49800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a:extLst>
              <a:ext uri="{FF2B5EF4-FFF2-40B4-BE49-F238E27FC236}">
                <a16:creationId xmlns:a16="http://schemas.microsoft.com/office/drawing/2014/main" id="{6FF8ABEC-A0C6-4FD7-9113-2BEF118434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8400" y="3160260"/>
            <a:ext cx="1256364" cy="49800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
            <a:extLst>
              <a:ext uri="{FF2B5EF4-FFF2-40B4-BE49-F238E27FC236}">
                <a16:creationId xmlns:a16="http://schemas.microsoft.com/office/drawing/2014/main" id="{8F8A825E-CF66-47CF-9D20-6773B3B90C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3438" y="2136232"/>
            <a:ext cx="1686283" cy="951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469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7170" name="Picture 2">
            <a:extLst>
              <a:ext uri="{FF2B5EF4-FFF2-40B4-BE49-F238E27FC236}">
                <a16:creationId xmlns:a16="http://schemas.microsoft.com/office/drawing/2014/main" id="{72C06707-12BB-4EC0-8A5B-CBD18C4AAD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71700"/>
            <a:ext cx="5099689" cy="437116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4">
            <a:extLst>
              <a:ext uri="{FF2B5EF4-FFF2-40B4-BE49-F238E27FC236}">
                <a16:creationId xmlns:a16="http://schemas.microsoft.com/office/drawing/2014/main" id="{9AEA3736-0A96-4948-99F0-C5B86C119CF3}"/>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3236455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8196" name="Picture 4">
            <a:extLst>
              <a:ext uri="{FF2B5EF4-FFF2-40B4-BE49-F238E27FC236}">
                <a16:creationId xmlns:a16="http://schemas.microsoft.com/office/drawing/2014/main" id="{75A57C00-4CD8-4D83-A6CC-59F640743E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49929"/>
            <a:ext cx="5125089" cy="4392933"/>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4">
            <a:extLst>
              <a:ext uri="{FF2B5EF4-FFF2-40B4-BE49-F238E27FC236}">
                <a16:creationId xmlns:a16="http://schemas.microsoft.com/office/drawing/2014/main" id="{9FE6E04B-A4D1-44F8-8F1E-4266EB13A364}"/>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3493284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A6231F26-225C-4618-8BD9-6713608621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66257"/>
            <a:ext cx="5106039" cy="43766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572A03E-4588-48C1-91F2-336DF91B9BEE}"/>
              </a:ext>
            </a:extLst>
          </p:cNvPr>
          <p:cNvSpPr txBox="1"/>
          <p:nvPr/>
        </p:nvSpPr>
        <p:spPr>
          <a:xfrm>
            <a:off x="81738" y="2171700"/>
            <a:ext cx="3655330" cy="3979147"/>
          </a:xfrm>
          <a:prstGeom prst="rect">
            <a:avLst/>
          </a:prstGeom>
          <a:noFill/>
        </p:spPr>
        <p:txBody>
          <a:bodyPr wrap="square" rtlCol="0">
            <a:noAutofit/>
          </a:bodyPr>
          <a:lstStyle/>
          <a:p>
            <a:endParaRPr lang="en-US" dirty="0"/>
          </a:p>
          <a:p>
            <a:pPr marL="285750" indent="-285750">
              <a:buFont typeface="Arial" panose="020B0604020202020204" pitchFamily="34" charset="0"/>
              <a:buChar char="•"/>
            </a:pPr>
            <a:endParaRPr lang="en-US" dirty="0"/>
          </a:p>
        </p:txBody>
      </p:sp>
      <p:sp>
        <p:nvSpPr>
          <p:cNvPr id="11" name="Title 3">
            <a:extLst>
              <a:ext uri="{FF2B5EF4-FFF2-40B4-BE49-F238E27FC236}">
                <a16:creationId xmlns:a16="http://schemas.microsoft.com/office/drawing/2014/main" id="{0CFE4EE2-5E19-414C-8568-28A705A54E1F}"/>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sp>
        <p:nvSpPr>
          <p:cNvPr id="14" name="Text Placeholder 4">
            <a:extLst>
              <a:ext uri="{FF2B5EF4-FFF2-40B4-BE49-F238E27FC236}">
                <a16:creationId xmlns:a16="http://schemas.microsoft.com/office/drawing/2014/main" id="{F2775821-316B-4631-A389-CC1E6D08F7B7}"/>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187438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10242" name="Picture 2">
            <a:extLst>
              <a:ext uri="{FF2B5EF4-FFF2-40B4-BE49-F238E27FC236}">
                <a16:creationId xmlns:a16="http://schemas.microsoft.com/office/drawing/2014/main" id="{A6231F26-225C-4618-8BD9-6713608621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66257"/>
            <a:ext cx="5106039" cy="43766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572A03E-4588-48C1-91F2-336DF91B9BEE}"/>
              </a:ext>
            </a:extLst>
          </p:cNvPr>
          <p:cNvSpPr txBox="1"/>
          <p:nvPr/>
        </p:nvSpPr>
        <p:spPr>
          <a:xfrm>
            <a:off x="81738" y="2171700"/>
            <a:ext cx="3655330" cy="3979147"/>
          </a:xfrm>
          <a:prstGeom prst="rect">
            <a:avLst/>
          </a:prstGeom>
          <a:noFill/>
        </p:spPr>
        <p:txBody>
          <a:bodyPr wrap="square" rtlCol="0">
            <a:noAutofit/>
          </a:bodyPr>
          <a:lstStyle/>
          <a:p>
            <a:endParaRPr lang="en-US" dirty="0"/>
          </a:p>
          <a:p>
            <a:pPr marL="285750" indent="-285750">
              <a:buFont typeface="Arial" panose="020B0604020202020204" pitchFamily="34" charset="0"/>
              <a:buChar char="•"/>
            </a:pPr>
            <a:endParaRPr lang="en-US" dirty="0"/>
          </a:p>
        </p:txBody>
      </p:sp>
      <p:sp>
        <p:nvSpPr>
          <p:cNvPr id="7" name="TextBox 6">
            <a:extLst>
              <a:ext uri="{FF2B5EF4-FFF2-40B4-BE49-F238E27FC236}">
                <a16:creationId xmlns:a16="http://schemas.microsoft.com/office/drawing/2014/main" id="{F4FFD643-8B4B-49A7-91F7-76892AD10F88}"/>
              </a:ext>
            </a:extLst>
          </p:cNvPr>
          <p:cNvSpPr txBox="1"/>
          <p:nvPr/>
        </p:nvSpPr>
        <p:spPr>
          <a:xfrm>
            <a:off x="35212" y="2478658"/>
            <a:ext cx="3496826" cy="423133"/>
          </a:xfrm>
          <a:prstGeom prst="rect">
            <a:avLst/>
          </a:prstGeom>
          <a:noFill/>
          <a:ln>
            <a:solidFill>
              <a:schemeClr val="tx1"/>
            </a:solidFill>
          </a:ln>
        </p:spPr>
        <p:txBody>
          <a:bodyPr wrap="square" rtlCol="0">
            <a:noAutofit/>
          </a:bodyPr>
          <a:lstStyle/>
          <a:p>
            <a:r>
              <a:rPr lang="en-US" sz="1600" b="1" dirty="0">
                <a:solidFill>
                  <a:srgbClr val="FF0000"/>
                </a:solidFill>
              </a:rPr>
              <a:t>We need to consider our stock-at-hand</a:t>
            </a:r>
            <a:endParaRPr lang="nl-BE" sz="1600" b="1" dirty="0">
              <a:solidFill>
                <a:srgbClr val="FF0000"/>
              </a:solidFill>
            </a:endParaRPr>
          </a:p>
        </p:txBody>
      </p:sp>
      <p:pic>
        <p:nvPicPr>
          <p:cNvPr id="3" name="Picture 2" descr="A person in a garment surrounded by boxes&#10;&#10;Description automatically generated with medium confidence">
            <a:extLst>
              <a:ext uri="{FF2B5EF4-FFF2-40B4-BE49-F238E27FC236}">
                <a16:creationId xmlns:a16="http://schemas.microsoft.com/office/drawing/2014/main" id="{CECCF6AF-D4B7-4311-983E-F88AED032D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38" y="3034525"/>
            <a:ext cx="1546880" cy="1546880"/>
          </a:xfrm>
          <a:prstGeom prst="rect">
            <a:avLst/>
          </a:prstGeom>
        </p:spPr>
      </p:pic>
      <p:pic>
        <p:nvPicPr>
          <p:cNvPr id="9" name="Picture 8" descr="A picture containing indoor, desk, equipment&#10;&#10;Description automatically generated">
            <a:extLst>
              <a:ext uri="{FF2B5EF4-FFF2-40B4-BE49-F238E27FC236}">
                <a16:creationId xmlns:a16="http://schemas.microsoft.com/office/drawing/2014/main" id="{AE023A24-1DC7-4357-81E4-E2957611B7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9403" y="3119839"/>
            <a:ext cx="1461566" cy="1461566"/>
          </a:xfrm>
          <a:prstGeom prst="rect">
            <a:avLst/>
          </a:prstGeom>
        </p:spPr>
      </p:pic>
      <p:sp>
        <p:nvSpPr>
          <p:cNvPr id="18" name="Text Placeholder 4">
            <a:extLst>
              <a:ext uri="{FF2B5EF4-FFF2-40B4-BE49-F238E27FC236}">
                <a16:creationId xmlns:a16="http://schemas.microsoft.com/office/drawing/2014/main" id="{D6CF7C68-283B-41B5-8F51-3E5F4C5E2D9F}"/>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4198794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10242" name="Picture 2">
            <a:extLst>
              <a:ext uri="{FF2B5EF4-FFF2-40B4-BE49-F238E27FC236}">
                <a16:creationId xmlns:a16="http://schemas.microsoft.com/office/drawing/2014/main" id="{A6231F26-225C-4618-8BD9-6713608621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66257"/>
            <a:ext cx="5106039" cy="43766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572A03E-4588-48C1-91F2-336DF91B9BEE}"/>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0000"/>
              </a:buClr>
              <a:buFont typeface="Arial" panose="020B0604020202020204" pitchFamily="34" charset="0"/>
              <a:buChar char="•"/>
            </a:pPr>
            <a:r>
              <a:rPr lang="en-US" dirty="0"/>
              <a:t>Stock at Hand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32DC6256-ACDD-491F-81B5-DDFD9C3B1772}"/>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10" name="Text Placeholder 4">
            <a:extLst>
              <a:ext uri="{FF2B5EF4-FFF2-40B4-BE49-F238E27FC236}">
                <a16:creationId xmlns:a16="http://schemas.microsoft.com/office/drawing/2014/main" id="{526CCD46-FFE2-4570-8128-9C4B88303DE2}"/>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53586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11266" name="Picture 2">
            <a:extLst>
              <a:ext uri="{FF2B5EF4-FFF2-40B4-BE49-F238E27FC236}">
                <a16:creationId xmlns:a16="http://schemas.microsoft.com/office/drawing/2014/main" id="{E7F91DE6-BE7D-4CD8-A146-0688128714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71700"/>
            <a:ext cx="5099689" cy="437116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420147C-B5A0-43E2-A3D0-ED94331EDB32}"/>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p:txBody>
      </p:sp>
      <p:sp>
        <p:nvSpPr>
          <p:cNvPr id="6" name="TextBox 5">
            <a:extLst>
              <a:ext uri="{FF2B5EF4-FFF2-40B4-BE49-F238E27FC236}">
                <a16:creationId xmlns:a16="http://schemas.microsoft.com/office/drawing/2014/main" id="{A7951E8B-7E55-4E76-888E-09C6E339FDC5}"/>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10" name="Text Placeholder 4">
            <a:extLst>
              <a:ext uri="{FF2B5EF4-FFF2-40B4-BE49-F238E27FC236}">
                <a16:creationId xmlns:a16="http://schemas.microsoft.com/office/drawing/2014/main" id="{B9605682-1C95-4C75-AA3F-E8C7F3593427}"/>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3473123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12290" name="Picture 2">
            <a:extLst>
              <a:ext uri="{FF2B5EF4-FFF2-40B4-BE49-F238E27FC236}">
                <a16:creationId xmlns:a16="http://schemas.microsoft.com/office/drawing/2014/main" id="{CDC0B938-A815-4231-A277-50DF05993A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25436"/>
            <a:ext cx="5153664" cy="441742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F83B102-B774-4AD0-ADA4-533E608F9BD2}"/>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p:txBody>
      </p:sp>
      <p:sp>
        <p:nvSpPr>
          <p:cNvPr id="6" name="TextBox 5">
            <a:extLst>
              <a:ext uri="{FF2B5EF4-FFF2-40B4-BE49-F238E27FC236}">
                <a16:creationId xmlns:a16="http://schemas.microsoft.com/office/drawing/2014/main" id="{CF6B3886-E8D9-49E2-B3DB-E06964D6A41D}"/>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10" name="Text Placeholder 4">
            <a:extLst>
              <a:ext uri="{FF2B5EF4-FFF2-40B4-BE49-F238E27FC236}">
                <a16:creationId xmlns:a16="http://schemas.microsoft.com/office/drawing/2014/main" id="{D95A5013-3C9F-4A03-9BEA-8ABAA1C483EF}"/>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1271927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13314" name="Picture 2">
            <a:extLst>
              <a:ext uri="{FF2B5EF4-FFF2-40B4-BE49-F238E27FC236}">
                <a16:creationId xmlns:a16="http://schemas.microsoft.com/office/drawing/2014/main" id="{23B54404-19F1-46D1-8AFD-6BA2D2F3F3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41764"/>
            <a:ext cx="5134614" cy="440109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5DC1211-FDD6-4507-B02D-748D4FB1E9BC}"/>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p:txBody>
      </p:sp>
      <p:sp>
        <p:nvSpPr>
          <p:cNvPr id="6" name="TextBox 5">
            <a:extLst>
              <a:ext uri="{FF2B5EF4-FFF2-40B4-BE49-F238E27FC236}">
                <a16:creationId xmlns:a16="http://schemas.microsoft.com/office/drawing/2014/main" id="{06A92598-EF0A-44D3-AE0D-CD49E284BDDA}"/>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9" name="Text Placeholder 4">
            <a:extLst>
              <a:ext uri="{FF2B5EF4-FFF2-40B4-BE49-F238E27FC236}">
                <a16:creationId xmlns:a16="http://schemas.microsoft.com/office/drawing/2014/main" id="{E2B007C6-D3D5-4CAE-8C1D-FB31A2443856}"/>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2435321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14338" name="Picture 2">
            <a:extLst>
              <a:ext uri="{FF2B5EF4-FFF2-40B4-BE49-F238E27FC236}">
                <a16:creationId xmlns:a16="http://schemas.microsoft.com/office/drawing/2014/main" id="{29C22D64-1281-4FC0-9D66-C7D167692F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58093"/>
            <a:ext cx="5115564" cy="438476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52E39A1-5A04-40AB-8BCE-2DEEDE9653AE}"/>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p:txBody>
      </p:sp>
      <p:sp>
        <p:nvSpPr>
          <p:cNvPr id="6" name="TextBox 5">
            <a:extLst>
              <a:ext uri="{FF2B5EF4-FFF2-40B4-BE49-F238E27FC236}">
                <a16:creationId xmlns:a16="http://schemas.microsoft.com/office/drawing/2014/main" id="{A4B28927-B01E-43CF-AC73-4FD4652F5182}"/>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9" name="Text Placeholder 4">
            <a:extLst>
              <a:ext uri="{FF2B5EF4-FFF2-40B4-BE49-F238E27FC236}">
                <a16:creationId xmlns:a16="http://schemas.microsoft.com/office/drawing/2014/main" id="{0C5652C3-C7EA-4DCD-A23A-4B0CBAA0F2AD}"/>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2886359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15362" name="Picture 2">
            <a:extLst>
              <a:ext uri="{FF2B5EF4-FFF2-40B4-BE49-F238E27FC236}">
                <a16:creationId xmlns:a16="http://schemas.microsoft.com/office/drawing/2014/main" id="{076BF21E-2BD3-49A5-A77B-F24FB4D802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66257"/>
            <a:ext cx="5106039" cy="437660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58A3103-05FD-4A84-B0DA-EDADD9CCB08E}"/>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a:buClr>
                <a:srgbClr val="FF3300"/>
              </a:buClr>
            </a:pPr>
            <a:endParaRPr lang="en-US" dirty="0"/>
          </a:p>
        </p:txBody>
      </p:sp>
      <p:sp>
        <p:nvSpPr>
          <p:cNvPr id="7" name="TextBox 6">
            <a:extLst>
              <a:ext uri="{FF2B5EF4-FFF2-40B4-BE49-F238E27FC236}">
                <a16:creationId xmlns:a16="http://schemas.microsoft.com/office/drawing/2014/main" id="{1207A240-E2CF-4541-AAE6-C034336668EA}"/>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11" name="Text Placeholder 4">
            <a:extLst>
              <a:ext uri="{FF2B5EF4-FFF2-40B4-BE49-F238E27FC236}">
                <a16:creationId xmlns:a16="http://schemas.microsoft.com/office/drawing/2014/main" id="{6919D525-C729-43D1-BF26-FCE33F05F3A6}"/>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2768834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17410" name="Picture 2">
            <a:extLst>
              <a:ext uri="{FF2B5EF4-FFF2-40B4-BE49-F238E27FC236}">
                <a16:creationId xmlns:a16="http://schemas.microsoft.com/office/drawing/2014/main" id="{F4946150-DDD8-4176-9C71-33AE2B752E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0858" y="2171700"/>
            <a:ext cx="5114342" cy="438372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10F6DF6-4A2C-4DCE-942A-AA4CE3FE7695}"/>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a:buClr>
                <a:srgbClr val="FF3300"/>
              </a:buClr>
            </a:pPr>
            <a:endParaRPr lang="en-US" dirty="0"/>
          </a:p>
        </p:txBody>
      </p:sp>
      <p:sp>
        <p:nvSpPr>
          <p:cNvPr id="8" name="TextBox 7">
            <a:extLst>
              <a:ext uri="{FF2B5EF4-FFF2-40B4-BE49-F238E27FC236}">
                <a16:creationId xmlns:a16="http://schemas.microsoft.com/office/drawing/2014/main" id="{618E8E52-4481-4A17-BE1D-6944859C9B99}"/>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11" name="Text Placeholder 4">
            <a:extLst>
              <a:ext uri="{FF2B5EF4-FFF2-40B4-BE49-F238E27FC236}">
                <a16:creationId xmlns:a16="http://schemas.microsoft.com/office/drawing/2014/main" id="{94573C14-1E97-4374-A0C0-56D859BD139E}"/>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2674621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6" name="Picture 2">
            <a:extLst>
              <a:ext uri="{FF2B5EF4-FFF2-40B4-BE49-F238E27FC236}">
                <a16:creationId xmlns:a16="http://schemas.microsoft.com/office/drawing/2014/main" id="{2E105B71-A325-44D9-A969-0509E75C47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49929"/>
            <a:ext cx="5125089" cy="439293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73BB1C0-07E8-4529-BC0B-9696855B9DC1}"/>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a:buClr>
                <a:srgbClr val="FF3300"/>
              </a:buClr>
            </a:pPr>
            <a:endParaRPr lang="en-US" dirty="0"/>
          </a:p>
        </p:txBody>
      </p:sp>
      <p:sp>
        <p:nvSpPr>
          <p:cNvPr id="7" name="TextBox 6">
            <a:extLst>
              <a:ext uri="{FF2B5EF4-FFF2-40B4-BE49-F238E27FC236}">
                <a16:creationId xmlns:a16="http://schemas.microsoft.com/office/drawing/2014/main" id="{6D4981B7-1528-4A58-AB3F-9682847443EF}"/>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10" name="Text Placeholder 4">
            <a:extLst>
              <a:ext uri="{FF2B5EF4-FFF2-40B4-BE49-F238E27FC236}">
                <a16:creationId xmlns:a16="http://schemas.microsoft.com/office/drawing/2014/main" id="{F23F4EE6-2E2F-4B6C-B5C9-32274E0780CA}"/>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3643899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6" name="Picture 2">
            <a:extLst>
              <a:ext uri="{FF2B5EF4-FFF2-40B4-BE49-F238E27FC236}">
                <a16:creationId xmlns:a16="http://schemas.microsoft.com/office/drawing/2014/main" id="{64CC7401-1C0B-49CC-9380-19F834A174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49929"/>
            <a:ext cx="5125089" cy="439293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EF93D19-A590-4FC8-9A38-046E5BA2E18D}"/>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When to Forecast?</a:t>
            </a:r>
          </a:p>
        </p:txBody>
      </p:sp>
      <p:sp>
        <p:nvSpPr>
          <p:cNvPr id="7" name="TextBox 6">
            <a:extLst>
              <a:ext uri="{FF2B5EF4-FFF2-40B4-BE49-F238E27FC236}">
                <a16:creationId xmlns:a16="http://schemas.microsoft.com/office/drawing/2014/main" id="{966637CC-97F2-48E8-ACA1-2750C0713F88}"/>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pic>
        <p:nvPicPr>
          <p:cNvPr id="9" name="Picture 8" descr="A picture containing text, sky, outdoor&#10;&#10;Description automatically generated">
            <a:extLst>
              <a:ext uri="{FF2B5EF4-FFF2-40B4-BE49-F238E27FC236}">
                <a16:creationId xmlns:a16="http://schemas.microsoft.com/office/drawing/2014/main" id="{DA234ADE-8295-472C-81EC-F1BFE1831D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536" y="2125196"/>
            <a:ext cx="3968837" cy="3968837"/>
          </a:xfrm>
          <a:prstGeom prst="rect">
            <a:avLst/>
          </a:prstGeom>
        </p:spPr>
      </p:pic>
      <p:sp>
        <p:nvSpPr>
          <p:cNvPr id="11" name="Text Placeholder 4">
            <a:extLst>
              <a:ext uri="{FF2B5EF4-FFF2-40B4-BE49-F238E27FC236}">
                <a16:creationId xmlns:a16="http://schemas.microsoft.com/office/drawing/2014/main" id="{1D353ED6-1792-42AD-9441-84AC0A5AACF3}"/>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35668923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19458" name="Picture 2">
            <a:extLst>
              <a:ext uri="{FF2B5EF4-FFF2-40B4-BE49-F238E27FC236}">
                <a16:creationId xmlns:a16="http://schemas.microsoft.com/office/drawing/2014/main" id="{22195340-8DBD-4951-AAF7-04A152CBB0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49929"/>
            <a:ext cx="5125089" cy="439293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EA41075-06E2-48EA-B2B8-AFCF6F93AADD}"/>
              </a:ext>
            </a:extLst>
          </p:cNvPr>
          <p:cNvSpPr txBox="1"/>
          <p:nvPr/>
        </p:nvSpPr>
        <p:spPr>
          <a:xfrm>
            <a:off x="81738" y="2171701"/>
            <a:ext cx="3655330" cy="2705100"/>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When to Forecast?</a:t>
            </a:r>
          </a:p>
          <a:p>
            <a:r>
              <a:rPr lang="en-US" dirty="0"/>
              <a:t>Common forecasting times for different horizons</a:t>
            </a:r>
          </a:p>
        </p:txBody>
      </p:sp>
      <p:sp>
        <p:nvSpPr>
          <p:cNvPr id="8" name="TextBox 7">
            <a:extLst>
              <a:ext uri="{FF2B5EF4-FFF2-40B4-BE49-F238E27FC236}">
                <a16:creationId xmlns:a16="http://schemas.microsoft.com/office/drawing/2014/main" id="{FB581CCA-4501-45C1-BE8B-3A02288B67DC}"/>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pic>
        <p:nvPicPr>
          <p:cNvPr id="11" name="Picture 10" descr="A picture containing text, sky, outdoor&#10;&#10;Description automatically generated">
            <a:extLst>
              <a:ext uri="{FF2B5EF4-FFF2-40B4-BE49-F238E27FC236}">
                <a16:creationId xmlns:a16="http://schemas.microsoft.com/office/drawing/2014/main" id="{A09E8B91-974F-438F-937A-C44C8F85A8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5536" y="2125196"/>
            <a:ext cx="3968837" cy="3968837"/>
          </a:xfrm>
          <a:prstGeom prst="rect">
            <a:avLst/>
          </a:prstGeom>
        </p:spPr>
      </p:pic>
      <p:sp>
        <p:nvSpPr>
          <p:cNvPr id="13" name="Text Placeholder 4">
            <a:extLst>
              <a:ext uri="{FF2B5EF4-FFF2-40B4-BE49-F238E27FC236}">
                <a16:creationId xmlns:a16="http://schemas.microsoft.com/office/drawing/2014/main" id="{96980B18-8CCE-42F9-ABF9-E8B36B4FAA8F}"/>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4149478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sp>
        <p:nvSpPr>
          <p:cNvPr id="6" name="Freeform: Shape 5">
            <a:extLst>
              <a:ext uri="{FF2B5EF4-FFF2-40B4-BE49-F238E27FC236}">
                <a16:creationId xmlns:a16="http://schemas.microsoft.com/office/drawing/2014/main" id="{588F6323-3F5F-4391-BF03-C7F57BF88663}"/>
              </a:ext>
            </a:extLst>
          </p:cNvPr>
          <p:cNvSpPr/>
          <p:nvPr/>
        </p:nvSpPr>
        <p:spPr>
          <a:xfrm>
            <a:off x="2351314" y="5688124"/>
            <a:ext cx="1249842" cy="736158"/>
          </a:xfrm>
          <a:custGeom>
            <a:avLst/>
            <a:gdLst>
              <a:gd name="connsiteX0" fmla="*/ 0 w 2143125"/>
              <a:gd name="connsiteY0" fmla="*/ 0 h 430422"/>
              <a:gd name="connsiteX1" fmla="*/ 666750 w 2143125"/>
              <a:gd name="connsiteY1" fmla="*/ 409575 h 430422"/>
              <a:gd name="connsiteX2" fmla="*/ 2143125 w 2143125"/>
              <a:gd name="connsiteY2" fmla="*/ 333375 h 430422"/>
            </a:gdLst>
            <a:ahLst/>
            <a:cxnLst>
              <a:cxn ang="0">
                <a:pos x="connsiteX0" y="connsiteY0"/>
              </a:cxn>
              <a:cxn ang="0">
                <a:pos x="connsiteX1" y="connsiteY1"/>
              </a:cxn>
              <a:cxn ang="0">
                <a:pos x="connsiteX2" y="connsiteY2"/>
              </a:cxn>
            </a:cxnLst>
            <a:rect l="l" t="t" r="r" b="b"/>
            <a:pathLst>
              <a:path w="2143125" h="430422">
                <a:moveTo>
                  <a:pt x="0" y="0"/>
                </a:moveTo>
                <a:cubicBezTo>
                  <a:pt x="154781" y="177006"/>
                  <a:pt x="309563" y="354013"/>
                  <a:pt x="666750" y="409575"/>
                </a:cubicBezTo>
                <a:cubicBezTo>
                  <a:pt x="1023937" y="465137"/>
                  <a:pt x="1583531" y="399256"/>
                  <a:pt x="2143125" y="333375"/>
                </a:cubicBezTo>
              </a:path>
            </a:pathLst>
          </a:custGeom>
          <a:noFill/>
          <a:ln>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extBox 1">
            <a:extLst>
              <a:ext uri="{FF2B5EF4-FFF2-40B4-BE49-F238E27FC236}">
                <a16:creationId xmlns:a16="http://schemas.microsoft.com/office/drawing/2014/main" id="{FB054CB1-FBC7-4A85-B4C8-BEDB9F7F8E0A}"/>
              </a:ext>
            </a:extLst>
          </p:cNvPr>
          <p:cNvSpPr txBox="1"/>
          <p:nvPr/>
        </p:nvSpPr>
        <p:spPr>
          <a:xfrm>
            <a:off x="460957" y="5318792"/>
            <a:ext cx="3024554" cy="369332"/>
          </a:xfrm>
          <a:prstGeom prst="rect">
            <a:avLst/>
          </a:prstGeom>
          <a:noFill/>
          <a:ln>
            <a:solidFill>
              <a:schemeClr val="tx1"/>
            </a:solidFill>
          </a:ln>
        </p:spPr>
        <p:txBody>
          <a:bodyPr wrap="square" rtlCol="0">
            <a:spAutoFit/>
          </a:bodyPr>
          <a:lstStyle/>
          <a:p>
            <a:r>
              <a:rPr lang="en-US" b="1" dirty="0">
                <a:solidFill>
                  <a:srgbClr val="FF0000"/>
                </a:solidFill>
              </a:rPr>
              <a:t>Global Forecasting Moment </a:t>
            </a:r>
            <a:endParaRPr lang="nl-BE" b="1" dirty="0">
              <a:solidFill>
                <a:srgbClr val="FF0000"/>
              </a:solidFill>
            </a:endParaRPr>
          </a:p>
        </p:txBody>
      </p:sp>
      <p:sp>
        <p:nvSpPr>
          <p:cNvPr id="9" name="TextBox 8">
            <a:extLst>
              <a:ext uri="{FF2B5EF4-FFF2-40B4-BE49-F238E27FC236}">
                <a16:creationId xmlns:a16="http://schemas.microsoft.com/office/drawing/2014/main" id="{6EA41075-06E2-48EA-B2B8-AFCF6F93AADD}"/>
              </a:ext>
            </a:extLst>
          </p:cNvPr>
          <p:cNvSpPr txBox="1"/>
          <p:nvPr/>
        </p:nvSpPr>
        <p:spPr>
          <a:xfrm>
            <a:off x="81738" y="2171701"/>
            <a:ext cx="3655330" cy="2705100"/>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When to Forecast?</a:t>
            </a:r>
          </a:p>
          <a:p>
            <a:r>
              <a:rPr lang="en-US" dirty="0"/>
              <a:t>Common forecasting times for different horizons</a:t>
            </a:r>
          </a:p>
        </p:txBody>
      </p:sp>
      <p:sp>
        <p:nvSpPr>
          <p:cNvPr id="8" name="TextBox 7">
            <a:extLst>
              <a:ext uri="{FF2B5EF4-FFF2-40B4-BE49-F238E27FC236}">
                <a16:creationId xmlns:a16="http://schemas.microsoft.com/office/drawing/2014/main" id="{FB581CCA-4501-45C1-BE8B-3A02288B67DC}"/>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pic>
        <p:nvPicPr>
          <p:cNvPr id="11" name="Picture 10" descr="A picture containing text, sky, outdoor&#10;&#10;Description automatically generated">
            <a:extLst>
              <a:ext uri="{FF2B5EF4-FFF2-40B4-BE49-F238E27FC236}">
                <a16:creationId xmlns:a16="http://schemas.microsoft.com/office/drawing/2014/main" id="{A09E8B91-974F-438F-937A-C44C8F85A8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5536" y="2125196"/>
            <a:ext cx="3968837" cy="3968837"/>
          </a:xfrm>
          <a:prstGeom prst="rect">
            <a:avLst/>
          </a:prstGeom>
        </p:spPr>
      </p:pic>
      <p:pic>
        <p:nvPicPr>
          <p:cNvPr id="16" name="Picture 2">
            <a:extLst>
              <a:ext uri="{FF2B5EF4-FFF2-40B4-BE49-F238E27FC236}">
                <a16:creationId xmlns:a16="http://schemas.microsoft.com/office/drawing/2014/main" id="{228E7B4C-4673-421A-973A-2D4507B30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5511" y="2149929"/>
            <a:ext cx="5125089" cy="439293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89D99A8-BDD6-4814-924A-C50A6C6EDAA1}"/>
              </a:ext>
            </a:extLst>
          </p:cNvPr>
          <p:cNvSpPr txBox="1"/>
          <p:nvPr/>
        </p:nvSpPr>
        <p:spPr>
          <a:xfrm>
            <a:off x="3340579" y="6272399"/>
            <a:ext cx="792978" cy="369332"/>
          </a:xfrm>
          <a:prstGeom prst="rect">
            <a:avLst/>
          </a:prstGeom>
          <a:noFill/>
        </p:spPr>
        <p:txBody>
          <a:bodyPr wrap="square" rtlCol="0">
            <a:spAutoFit/>
          </a:bodyPr>
          <a:lstStyle/>
          <a:p>
            <a:r>
              <a:rPr lang="en-US" dirty="0"/>
              <a:t>t = 0  </a:t>
            </a:r>
            <a:endParaRPr lang="nl-BE" dirty="0"/>
          </a:p>
        </p:txBody>
      </p:sp>
      <p:sp>
        <p:nvSpPr>
          <p:cNvPr id="18" name="Text Placeholder 4">
            <a:extLst>
              <a:ext uri="{FF2B5EF4-FFF2-40B4-BE49-F238E27FC236}">
                <a16:creationId xmlns:a16="http://schemas.microsoft.com/office/drawing/2014/main" id="{548861E2-B47A-4F31-B6FC-3458DE5B7F08}"/>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1740512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20482" name="Picture 2">
            <a:extLst>
              <a:ext uri="{FF2B5EF4-FFF2-40B4-BE49-F238E27FC236}">
                <a16:creationId xmlns:a16="http://schemas.microsoft.com/office/drawing/2014/main" id="{DC6E940B-7CF4-4F6C-95F1-9719D4015B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49929"/>
            <a:ext cx="5125089" cy="439293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BF955E8-476E-41B3-B2B7-5E9B8B8C20EF}"/>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When to Forecast?</a:t>
            </a:r>
          </a:p>
          <a:p>
            <a:r>
              <a:rPr lang="en-US" dirty="0"/>
              <a:t>Common forecasting times for different horizons</a:t>
            </a:r>
          </a:p>
        </p:txBody>
      </p:sp>
      <p:sp>
        <p:nvSpPr>
          <p:cNvPr id="6" name="TextBox 5">
            <a:extLst>
              <a:ext uri="{FF2B5EF4-FFF2-40B4-BE49-F238E27FC236}">
                <a16:creationId xmlns:a16="http://schemas.microsoft.com/office/drawing/2014/main" id="{ECEDAD3B-6999-419B-93EA-19B69D794E42}"/>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8" name="TextBox 7">
            <a:extLst>
              <a:ext uri="{FF2B5EF4-FFF2-40B4-BE49-F238E27FC236}">
                <a16:creationId xmlns:a16="http://schemas.microsoft.com/office/drawing/2014/main" id="{75033A17-D973-4F52-A088-A55B52AFAE4C}"/>
              </a:ext>
            </a:extLst>
          </p:cNvPr>
          <p:cNvSpPr txBox="1"/>
          <p:nvPr/>
        </p:nvSpPr>
        <p:spPr>
          <a:xfrm>
            <a:off x="3340579" y="6272399"/>
            <a:ext cx="792978" cy="369332"/>
          </a:xfrm>
          <a:prstGeom prst="rect">
            <a:avLst/>
          </a:prstGeom>
          <a:noFill/>
        </p:spPr>
        <p:txBody>
          <a:bodyPr wrap="square" rtlCol="0">
            <a:spAutoFit/>
          </a:bodyPr>
          <a:lstStyle/>
          <a:p>
            <a:r>
              <a:rPr lang="en-US" dirty="0"/>
              <a:t>t = 0  </a:t>
            </a:r>
            <a:endParaRPr lang="nl-BE" dirty="0"/>
          </a:p>
        </p:txBody>
      </p:sp>
      <p:sp>
        <p:nvSpPr>
          <p:cNvPr id="11" name="Text Placeholder 4">
            <a:extLst>
              <a:ext uri="{FF2B5EF4-FFF2-40B4-BE49-F238E27FC236}">
                <a16:creationId xmlns:a16="http://schemas.microsoft.com/office/drawing/2014/main" id="{35BCA74C-5A5C-45C8-9C50-407C76BCD029}"/>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1928468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20482" name="Picture 2">
            <a:extLst>
              <a:ext uri="{FF2B5EF4-FFF2-40B4-BE49-F238E27FC236}">
                <a16:creationId xmlns:a16="http://schemas.microsoft.com/office/drawing/2014/main" id="{DC6E940B-7CF4-4F6C-95F1-9719D4015B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6150" y="2150477"/>
            <a:ext cx="5124450" cy="4392385"/>
          </a:xfrm>
          <a:prstGeom prst="rect">
            <a:avLst/>
          </a:prstGeom>
          <a:noFill/>
          <a:extLst>
            <a:ext uri="{909E8E84-426E-40DD-AFC4-6F175D3DCCD1}">
              <a14:hiddenFill xmlns:a14="http://schemas.microsoft.com/office/drawing/2010/main">
                <a:solidFill>
                  <a:srgbClr val="FFFFFF"/>
                </a:solidFill>
              </a14:hiddenFill>
            </a:ext>
          </a:extLst>
        </p:spPr>
      </p:pic>
      <p:pic>
        <p:nvPicPr>
          <p:cNvPr id="21506" name="Picture 2">
            <a:extLst>
              <a:ext uri="{FF2B5EF4-FFF2-40B4-BE49-F238E27FC236}">
                <a16:creationId xmlns:a16="http://schemas.microsoft.com/office/drawing/2014/main" id="{222DB355-3DAD-4B1D-BA7F-88DCDAA6C4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3141" y="2902109"/>
            <a:ext cx="3800033" cy="297933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20FD916-D07A-4586-A3C4-DAAA17483D17}"/>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When to Forecast?</a:t>
            </a:r>
          </a:p>
          <a:p>
            <a:r>
              <a:rPr lang="en-US" dirty="0"/>
              <a:t>Common forecasting times for different horizons</a:t>
            </a:r>
          </a:p>
        </p:txBody>
      </p:sp>
      <p:sp>
        <p:nvSpPr>
          <p:cNvPr id="8" name="TextBox 7">
            <a:extLst>
              <a:ext uri="{FF2B5EF4-FFF2-40B4-BE49-F238E27FC236}">
                <a16:creationId xmlns:a16="http://schemas.microsoft.com/office/drawing/2014/main" id="{2F12C3DF-A60E-4587-9BF9-BD3D5EB7FA8E}"/>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10" name="TextBox 9">
            <a:extLst>
              <a:ext uri="{FF2B5EF4-FFF2-40B4-BE49-F238E27FC236}">
                <a16:creationId xmlns:a16="http://schemas.microsoft.com/office/drawing/2014/main" id="{75FA6BB5-CC9A-44AE-BE0D-EF07A4436597}"/>
              </a:ext>
            </a:extLst>
          </p:cNvPr>
          <p:cNvSpPr txBox="1"/>
          <p:nvPr/>
        </p:nvSpPr>
        <p:spPr>
          <a:xfrm>
            <a:off x="3340579" y="6272399"/>
            <a:ext cx="792978" cy="369332"/>
          </a:xfrm>
          <a:prstGeom prst="rect">
            <a:avLst/>
          </a:prstGeom>
          <a:noFill/>
        </p:spPr>
        <p:txBody>
          <a:bodyPr wrap="square" rtlCol="0">
            <a:spAutoFit/>
          </a:bodyPr>
          <a:lstStyle/>
          <a:p>
            <a:r>
              <a:rPr lang="en-US" dirty="0"/>
              <a:t>t = 0  </a:t>
            </a:r>
            <a:endParaRPr lang="nl-BE" dirty="0"/>
          </a:p>
        </p:txBody>
      </p:sp>
      <p:sp>
        <p:nvSpPr>
          <p:cNvPr id="13" name="Text Placeholder 4">
            <a:extLst>
              <a:ext uri="{FF2B5EF4-FFF2-40B4-BE49-F238E27FC236}">
                <a16:creationId xmlns:a16="http://schemas.microsoft.com/office/drawing/2014/main" id="{ABEDC897-DD8A-401D-B53E-FC01E2C531D4}"/>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1247497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20482" name="Picture 2">
            <a:extLst>
              <a:ext uri="{FF2B5EF4-FFF2-40B4-BE49-F238E27FC236}">
                <a16:creationId xmlns:a16="http://schemas.microsoft.com/office/drawing/2014/main" id="{DC6E940B-7CF4-4F6C-95F1-9719D4015B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6150" y="2150477"/>
            <a:ext cx="5124450" cy="4392385"/>
          </a:xfrm>
          <a:prstGeom prst="rect">
            <a:avLst/>
          </a:prstGeom>
          <a:noFill/>
          <a:extLst>
            <a:ext uri="{909E8E84-426E-40DD-AFC4-6F175D3DCCD1}">
              <a14:hiddenFill xmlns:a14="http://schemas.microsoft.com/office/drawing/2010/main">
                <a:solidFill>
                  <a:srgbClr val="FFFFFF"/>
                </a:solidFill>
              </a14:hiddenFill>
            </a:ext>
          </a:extLst>
        </p:spPr>
      </p:pic>
      <p:pic>
        <p:nvPicPr>
          <p:cNvPr id="21506" name="Picture 2">
            <a:extLst>
              <a:ext uri="{FF2B5EF4-FFF2-40B4-BE49-F238E27FC236}">
                <a16:creationId xmlns:a16="http://schemas.microsoft.com/office/drawing/2014/main" id="{222DB355-3DAD-4B1D-BA7F-88DCDAA6C4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3141" y="2902109"/>
            <a:ext cx="3800033" cy="297933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20FD916-D07A-4586-A3C4-DAAA17483D17}"/>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When to Forecast?</a:t>
            </a:r>
          </a:p>
          <a:p>
            <a:r>
              <a:rPr lang="en-US" dirty="0"/>
              <a:t>Common forecasting times for different horizons</a:t>
            </a:r>
          </a:p>
        </p:txBody>
      </p:sp>
      <p:sp>
        <p:nvSpPr>
          <p:cNvPr id="8" name="TextBox 7">
            <a:extLst>
              <a:ext uri="{FF2B5EF4-FFF2-40B4-BE49-F238E27FC236}">
                <a16:creationId xmlns:a16="http://schemas.microsoft.com/office/drawing/2014/main" id="{2F12C3DF-A60E-4587-9BF9-BD3D5EB7FA8E}"/>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10" name="TextBox 9">
            <a:extLst>
              <a:ext uri="{FF2B5EF4-FFF2-40B4-BE49-F238E27FC236}">
                <a16:creationId xmlns:a16="http://schemas.microsoft.com/office/drawing/2014/main" id="{75FA6BB5-CC9A-44AE-BE0D-EF07A4436597}"/>
              </a:ext>
            </a:extLst>
          </p:cNvPr>
          <p:cNvSpPr txBox="1"/>
          <p:nvPr/>
        </p:nvSpPr>
        <p:spPr>
          <a:xfrm>
            <a:off x="3340579" y="6272399"/>
            <a:ext cx="792978" cy="369332"/>
          </a:xfrm>
          <a:prstGeom prst="rect">
            <a:avLst/>
          </a:prstGeom>
          <a:noFill/>
        </p:spPr>
        <p:txBody>
          <a:bodyPr wrap="square" rtlCol="0">
            <a:spAutoFit/>
          </a:bodyPr>
          <a:lstStyle/>
          <a:p>
            <a:r>
              <a:rPr lang="en-US" dirty="0"/>
              <a:t>t = 0  </a:t>
            </a:r>
            <a:endParaRPr lang="nl-BE" dirty="0"/>
          </a:p>
        </p:txBody>
      </p:sp>
      <p:pic>
        <p:nvPicPr>
          <p:cNvPr id="6" name="Picture 5">
            <a:extLst>
              <a:ext uri="{FF2B5EF4-FFF2-40B4-BE49-F238E27FC236}">
                <a16:creationId xmlns:a16="http://schemas.microsoft.com/office/drawing/2014/main" id="{7529B4B6-2062-4B2F-A7A1-942A9A0814B8}"/>
              </a:ext>
            </a:extLst>
          </p:cNvPr>
          <p:cNvPicPr>
            <a:picLocks noChangeAspect="1"/>
          </p:cNvPicPr>
          <p:nvPr/>
        </p:nvPicPr>
        <p:blipFill>
          <a:blip r:embed="rId4"/>
          <a:stretch>
            <a:fillRect/>
          </a:stretch>
        </p:blipFill>
        <p:spPr>
          <a:xfrm>
            <a:off x="7072266" y="1514715"/>
            <a:ext cx="2165572" cy="2397007"/>
          </a:xfrm>
          <a:prstGeom prst="rect">
            <a:avLst/>
          </a:prstGeom>
        </p:spPr>
      </p:pic>
      <p:sp>
        <p:nvSpPr>
          <p:cNvPr id="12" name="Text Placeholder 4">
            <a:extLst>
              <a:ext uri="{FF2B5EF4-FFF2-40B4-BE49-F238E27FC236}">
                <a16:creationId xmlns:a16="http://schemas.microsoft.com/office/drawing/2014/main" id="{7D694B68-7945-4E72-99AB-BB9185B3638A}"/>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2280684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20482" name="Picture 2">
            <a:extLst>
              <a:ext uri="{FF2B5EF4-FFF2-40B4-BE49-F238E27FC236}">
                <a16:creationId xmlns:a16="http://schemas.microsoft.com/office/drawing/2014/main" id="{DC6E940B-7CF4-4F6C-95F1-9719D4015B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49929"/>
            <a:ext cx="5125089" cy="43929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E3462470-8ECE-45E9-82DA-7D5BC9546F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7188" y="1638300"/>
            <a:ext cx="4487185" cy="290624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373C503-09F5-4B48-AAD3-AE42BB6091C7}"/>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When to Forecast?</a:t>
            </a:r>
          </a:p>
          <a:p>
            <a:r>
              <a:rPr lang="en-US" dirty="0"/>
              <a:t>Common forecasting times for different horizons</a:t>
            </a:r>
          </a:p>
        </p:txBody>
      </p:sp>
      <p:sp>
        <p:nvSpPr>
          <p:cNvPr id="8" name="TextBox 7">
            <a:extLst>
              <a:ext uri="{FF2B5EF4-FFF2-40B4-BE49-F238E27FC236}">
                <a16:creationId xmlns:a16="http://schemas.microsoft.com/office/drawing/2014/main" id="{B4EE0AD6-5667-49E3-9369-77BFD7E99F35}"/>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10" name="TextBox 9">
            <a:extLst>
              <a:ext uri="{FF2B5EF4-FFF2-40B4-BE49-F238E27FC236}">
                <a16:creationId xmlns:a16="http://schemas.microsoft.com/office/drawing/2014/main" id="{C32C1601-A173-494E-B010-9D5A52A12A80}"/>
              </a:ext>
            </a:extLst>
          </p:cNvPr>
          <p:cNvSpPr txBox="1"/>
          <p:nvPr/>
        </p:nvSpPr>
        <p:spPr>
          <a:xfrm>
            <a:off x="3340579" y="6272399"/>
            <a:ext cx="792978" cy="369332"/>
          </a:xfrm>
          <a:prstGeom prst="rect">
            <a:avLst/>
          </a:prstGeom>
          <a:noFill/>
        </p:spPr>
        <p:txBody>
          <a:bodyPr wrap="square" rtlCol="0">
            <a:spAutoFit/>
          </a:bodyPr>
          <a:lstStyle/>
          <a:p>
            <a:r>
              <a:rPr lang="en-US" dirty="0"/>
              <a:t>t = 0  </a:t>
            </a:r>
            <a:endParaRPr lang="nl-BE" dirty="0"/>
          </a:p>
        </p:txBody>
      </p:sp>
      <p:sp>
        <p:nvSpPr>
          <p:cNvPr id="12" name="Text Placeholder 4">
            <a:extLst>
              <a:ext uri="{FF2B5EF4-FFF2-40B4-BE49-F238E27FC236}">
                <a16:creationId xmlns:a16="http://schemas.microsoft.com/office/drawing/2014/main" id="{2BA0806C-14FA-4A43-9501-E4FE77F07A29}"/>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2511845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20482" name="Picture 2">
            <a:extLst>
              <a:ext uri="{FF2B5EF4-FFF2-40B4-BE49-F238E27FC236}">
                <a16:creationId xmlns:a16="http://schemas.microsoft.com/office/drawing/2014/main" id="{DC6E940B-7CF4-4F6C-95F1-9719D4015B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49929"/>
            <a:ext cx="5125089" cy="43929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E3462470-8ECE-45E9-82DA-7D5BC9546F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7188" y="1638300"/>
            <a:ext cx="4487185" cy="290624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373C503-09F5-4B48-AAD3-AE42BB6091C7}"/>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When to Forecast?</a:t>
            </a:r>
          </a:p>
          <a:p>
            <a:r>
              <a:rPr lang="en-US" dirty="0"/>
              <a:t>Common forecasting times for different horizons</a:t>
            </a:r>
          </a:p>
          <a:p>
            <a:endParaRPr lang="en-US" dirty="0"/>
          </a:p>
          <a:p>
            <a:pPr marL="285750" indent="-285750">
              <a:buClr>
                <a:srgbClr val="FF3300"/>
              </a:buClr>
              <a:buFont typeface="Arial" panose="020B0604020202020204" pitchFamily="34" charset="0"/>
              <a:buChar char="•"/>
            </a:pPr>
            <a:r>
              <a:rPr lang="en-US" dirty="0"/>
              <a:t>“Skewed” Hierarchy</a:t>
            </a:r>
          </a:p>
        </p:txBody>
      </p:sp>
      <p:sp>
        <p:nvSpPr>
          <p:cNvPr id="8" name="TextBox 7">
            <a:extLst>
              <a:ext uri="{FF2B5EF4-FFF2-40B4-BE49-F238E27FC236}">
                <a16:creationId xmlns:a16="http://schemas.microsoft.com/office/drawing/2014/main" id="{083694CC-6FB8-430F-A092-66A3610F37F2}"/>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10" name="TextBox 9">
            <a:extLst>
              <a:ext uri="{FF2B5EF4-FFF2-40B4-BE49-F238E27FC236}">
                <a16:creationId xmlns:a16="http://schemas.microsoft.com/office/drawing/2014/main" id="{DDF91160-AE6F-4437-A5B6-7B3DBDB224E0}"/>
              </a:ext>
            </a:extLst>
          </p:cNvPr>
          <p:cNvSpPr txBox="1"/>
          <p:nvPr/>
        </p:nvSpPr>
        <p:spPr>
          <a:xfrm>
            <a:off x="3340579" y="6272399"/>
            <a:ext cx="792978" cy="369332"/>
          </a:xfrm>
          <a:prstGeom prst="rect">
            <a:avLst/>
          </a:prstGeom>
          <a:noFill/>
        </p:spPr>
        <p:txBody>
          <a:bodyPr wrap="square" rtlCol="0">
            <a:spAutoFit/>
          </a:bodyPr>
          <a:lstStyle/>
          <a:p>
            <a:r>
              <a:rPr lang="en-US" dirty="0"/>
              <a:t>t = 0  </a:t>
            </a:r>
            <a:endParaRPr lang="nl-BE" dirty="0"/>
          </a:p>
        </p:txBody>
      </p:sp>
      <p:sp>
        <p:nvSpPr>
          <p:cNvPr id="12" name="Text Placeholder 4">
            <a:extLst>
              <a:ext uri="{FF2B5EF4-FFF2-40B4-BE49-F238E27FC236}">
                <a16:creationId xmlns:a16="http://schemas.microsoft.com/office/drawing/2014/main" id="{7C4794F4-32E1-4CD2-95AB-737B2920A1B7}"/>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3812497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23556" name="Picture 4">
            <a:extLst>
              <a:ext uri="{FF2B5EF4-FFF2-40B4-BE49-F238E27FC236}">
                <a16:creationId xmlns:a16="http://schemas.microsoft.com/office/drawing/2014/main" id="{3C3DAB7F-B028-4E39-93BC-76181A9E8F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49929"/>
            <a:ext cx="5125089" cy="43929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9637CDB0-E431-485D-A4BA-14C80C0FCD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7188" y="1638300"/>
            <a:ext cx="4487185" cy="290624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173A1B9-633A-41CF-AD5A-F5D30768F9CF}"/>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When to Forecast?</a:t>
            </a:r>
          </a:p>
          <a:p>
            <a:r>
              <a:rPr lang="en-US" dirty="0"/>
              <a:t>Common forecasting times for different horizons</a:t>
            </a:r>
          </a:p>
          <a:p>
            <a:endParaRPr lang="en-US" dirty="0"/>
          </a:p>
          <a:p>
            <a:pPr marL="285750" indent="-285750">
              <a:buClr>
                <a:srgbClr val="FF3300"/>
              </a:buClr>
              <a:buFont typeface="Arial" panose="020B0604020202020204" pitchFamily="34" charset="0"/>
              <a:buChar char="•"/>
            </a:pPr>
            <a:r>
              <a:rPr lang="en-US" dirty="0"/>
              <a:t>“Skewed” Hierarchy</a:t>
            </a:r>
          </a:p>
        </p:txBody>
      </p:sp>
      <p:sp>
        <p:nvSpPr>
          <p:cNvPr id="10" name="TextBox 9">
            <a:extLst>
              <a:ext uri="{FF2B5EF4-FFF2-40B4-BE49-F238E27FC236}">
                <a16:creationId xmlns:a16="http://schemas.microsoft.com/office/drawing/2014/main" id="{C6A83524-6B27-4E37-9372-28C0E22727F4}"/>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11" name="TextBox 10">
            <a:extLst>
              <a:ext uri="{FF2B5EF4-FFF2-40B4-BE49-F238E27FC236}">
                <a16:creationId xmlns:a16="http://schemas.microsoft.com/office/drawing/2014/main" id="{30C873B1-9F19-4FFA-A18B-35DF64691D6B}"/>
              </a:ext>
            </a:extLst>
          </p:cNvPr>
          <p:cNvSpPr txBox="1"/>
          <p:nvPr/>
        </p:nvSpPr>
        <p:spPr>
          <a:xfrm>
            <a:off x="3340579" y="6272399"/>
            <a:ext cx="792978" cy="369332"/>
          </a:xfrm>
          <a:prstGeom prst="rect">
            <a:avLst/>
          </a:prstGeom>
          <a:noFill/>
        </p:spPr>
        <p:txBody>
          <a:bodyPr wrap="square" rtlCol="0">
            <a:spAutoFit/>
          </a:bodyPr>
          <a:lstStyle/>
          <a:p>
            <a:r>
              <a:rPr lang="en-US" dirty="0"/>
              <a:t>t = 0  </a:t>
            </a:r>
            <a:endParaRPr lang="nl-BE" dirty="0"/>
          </a:p>
        </p:txBody>
      </p:sp>
      <p:sp>
        <p:nvSpPr>
          <p:cNvPr id="12" name="TextBox 11">
            <a:extLst>
              <a:ext uri="{FF2B5EF4-FFF2-40B4-BE49-F238E27FC236}">
                <a16:creationId xmlns:a16="http://schemas.microsoft.com/office/drawing/2014/main" id="{0DBC058F-7C7A-4B7C-9E9C-BCE3465423DC}"/>
              </a:ext>
            </a:extLst>
          </p:cNvPr>
          <p:cNvSpPr txBox="1"/>
          <p:nvPr/>
        </p:nvSpPr>
        <p:spPr>
          <a:xfrm>
            <a:off x="3643557" y="5166909"/>
            <a:ext cx="3084622" cy="369332"/>
          </a:xfrm>
          <a:prstGeom prst="rect">
            <a:avLst/>
          </a:prstGeom>
          <a:noFill/>
          <a:ln>
            <a:solidFill>
              <a:schemeClr val="tx1"/>
            </a:solidFill>
          </a:ln>
        </p:spPr>
        <p:txBody>
          <a:bodyPr wrap="square" rtlCol="0">
            <a:spAutoFit/>
          </a:bodyPr>
          <a:lstStyle/>
          <a:p>
            <a:r>
              <a:rPr lang="en-US" b="1" dirty="0">
                <a:solidFill>
                  <a:srgbClr val="FF0000"/>
                </a:solidFill>
              </a:rPr>
              <a:t>Introduce the Time Dimension</a:t>
            </a:r>
            <a:endParaRPr lang="nl-BE" b="1" dirty="0">
              <a:solidFill>
                <a:srgbClr val="FF0000"/>
              </a:solidFill>
            </a:endParaRPr>
          </a:p>
        </p:txBody>
      </p:sp>
      <p:sp>
        <p:nvSpPr>
          <p:cNvPr id="14" name="Text Placeholder 4">
            <a:extLst>
              <a:ext uri="{FF2B5EF4-FFF2-40B4-BE49-F238E27FC236}">
                <a16:creationId xmlns:a16="http://schemas.microsoft.com/office/drawing/2014/main" id="{D3B72809-B1FA-49B6-909C-1A63D3DFC625}"/>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42927447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24578" name="Picture 2">
            <a:extLst>
              <a:ext uri="{FF2B5EF4-FFF2-40B4-BE49-F238E27FC236}">
                <a16:creationId xmlns:a16="http://schemas.microsoft.com/office/drawing/2014/main" id="{0B7D3D73-D98E-470E-BF8F-A2DC795544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6150" y="2150477"/>
            <a:ext cx="5124450" cy="43923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1EF6929-90AF-40DD-A669-51482EE89B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7188" y="1638300"/>
            <a:ext cx="4487185" cy="290624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A8D92DB-38B7-4C3F-B2CF-A9D94A8C98FC}"/>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When to Forecast?</a:t>
            </a:r>
          </a:p>
          <a:p>
            <a:r>
              <a:rPr lang="en-US" dirty="0"/>
              <a:t>Common forecasting times for different horizons</a:t>
            </a:r>
          </a:p>
          <a:p>
            <a:endParaRPr lang="en-US" dirty="0"/>
          </a:p>
          <a:p>
            <a:pPr marL="285750" indent="-285750">
              <a:buClr>
                <a:srgbClr val="FF3300"/>
              </a:buClr>
              <a:buFont typeface="Arial" panose="020B0604020202020204" pitchFamily="34" charset="0"/>
              <a:buChar char="•"/>
            </a:pPr>
            <a:r>
              <a:rPr lang="en-US" dirty="0"/>
              <a:t>“Skewed” Hierarchy</a:t>
            </a:r>
          </a:p>
        </p:txBody>
      </p:sp>
      <p:sp>
        <p:nvSpPr>
          <p:cNvPr id="7" name="TextBox 6">
            <a:extLst>
              <a:ext uri="{FF2B5EF4-FFF2-40B4-BE49-F238E27FC236}">
                <a16:creationId xmlns:a16="http://schemas.microsoft.com/office/drawing/2014/main" id="{27CE0317-24C5-4C9B-92C2-9170FE4A3F28}"/>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8" name="TextBox 7">
            <a:extLst>
              <a:ext uri="{FF2B5EF4-FFF2-40B4-BE49-F238E27FC236}">
                <a16:creationId xmlns:a16="http://schemas.microsoft.com/office/drawing/2014/main" id="{616D3202-FE57-4698-B581-491B9CE59329}"/>
              </a:ext>
            </a:extLst>
          </p:cNvPr>
          <p:cNvSpPr txBox="1"/>
          <p:nvPr/>
        </p:nvSpPr>
        <p:spPr>
          <a:xfrm>
            <a:off x="3340579" y="6272399"/>
            <a:ext cx="792978" cy="369332"/>
          </a:xfrm>
          <a:prstGeom prst="rect">
            <a:avLst/>
          </a:prstGeom>
          <a:noFill/>
        </p:spPr>
        <p:txBody>
          <a:bodyPr wrap="square" rtlCol="0">
            <a:spAutoFit/>
          </a:bodyPr>
          <a:lstStyle/>
          <a:p>
            <a:r>
              <a:rPr lang="en-US" dirty="0"/>
              <a:t>t = 0  </a:t>
            </a:r>
            <a:endParaRPr lang="nl-BE" dirty="0"/>
          </a:p>
        </p:txBody>
      </p:sp>
      <p:sp>
        <p:nvSpPr>
          <p:cNvPr id="11" name="TextBox 10">
            <a:extLst>
              <a:ext uri="{FF2B5EF4-FFF2-40B4-BE49-F238E27FC236}">
                <a16:creationId xmlns:a16="http://schemas.microsoft.com/office/drawing/2014/main" id="{65C10925-DEB1-48CA-8D95-5D65FB8E0E01}"/>
              </a:ext>
            </a:extLst>
          </p:cNvPr>
          <p:cNvSpPr txBox="1"/>
          <p:nvPr/>
        </p:nvSpPr>
        <p:spPr>
          <a:xfrm>
            <a:off x="3643557" y="5166909"/>
            <a:ext cx="3084622" cy="369332"/>
          </a:xfrm>
          <a:prstGeom prst="rect">
            <a:avLst/>
          </a:prstGeom>
          <a:noFill/>
          <a:ln>
            <a:solidFill>
              <a:schemeClr val="tx1"/>
            </a:solidFill>
          </a:ln>
        </p:spPr>
        <p:txBody>
          <a:bodyPr wrap="square" rtlCol="0">
            <a:spAutoFit/>
          </a:bodyPr>
          <a:lstStyle/>
          <a:p>
            <a:r>
              <a:rPr lang="en-US" b="1" dirty="0">
                <a:solidFill>
                  <a:srgbClr val="FF0000"/>
                </a:solidFill>
              </a:rPr>
              <a:t>Introduce the Time Dimension</a:t>
            </a:r>
            <a:endParaRPr lang="nl-BE" b="1" dirty="0">
              <a:solidFill>
                <a:srgbClr val="FF0000"/>
              </a:solidFill>
            </a:endParaRPr>
          </a:p>
        </p:txBody>
      </p:sp>
      <p:sp>
        <p:nvSpPr>
          <p:cNvPr id="13" name="Text Placeholder 4">
            <a:extLst>
              <a:ext uri="{FF2B5EF4-FFF2-40B4-BE49-F238E27FC236}">
                <a16:creationId xmlns:a16="http://schemas.microsoft.com/office/drawing/2014/main" id="{7B8A432E-7D6D-4AB8-8F2D-5DA96ADAB0BF}"/>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10721429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26628" name="Picture 4">
            <a:extLst>
              <a:ext uri="{FF2B5EF4-FFF2-40B4-BE49-F238E27FC236}">
                <a16:creationId xmlns:a16="http://schemas.microsoft.com/office/drawing/2014/main" id="{35DA19B3-722B-4B59-AB8A-F3D60C00E1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49929"/>
            <a:ext cx="5125089" cy="439293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154AFBFF-FD76-4A7B-AE99-BC1F15281E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7188" y="1638300"/>
            <a:ext cx="4487185" cy="290624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661E584-DC17-4CE8-A50C-A06E6FE5B637}"/>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When to Forecast?</a:t>
            </a:r>
          </a:p>
          <a:p>
            <a:r>
              <a:rPr lang="en-US" dirty="0"/>
              <a:t>Common forecasting times for different horizons</a:t>
            </a:r>
          </a:p>
          <a:p>
            <a:endParaRPr lang="en-US" dirty="0"/>
          </a:p>
          <a:p>
            <a:pPr marL="285750" indent="-285750">
              <a:buClr>
                <a:srgbClr val="FF3300"/>
              </a:buClr>
              <a:buFont typeface="Arial" panose="020B0604020202020204" pitchFamily="34" charset="0"/>
              <a:buChar char="•"/>
            </a:pPr>
            <a:r>
              <a:rPr lang="en-US" dirty="0"/>
              <a:t>“Skewed” Hierarchy</a:t>
            </a:r>
          </a:p>
        </p:txBody>
      </p:sp>
      <p:sp>
        <p:nvSpPr>
          <p:cNvPr id="7" name="TextBox 6">
            <a:extLst>
              <a:ext uri="{FF2B5EF4-FFF2-40B4-BE49-F238E27FC236}">
                <a16:creationId xmlns:a16="http://schemas.microsoft.com/office/drawing/2014/main" id="{90ED5947-A497-482F-8C1A-EC563118A366}"/>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8" name="TextBox 7">
            <a:extLst>
              <a:ext uri="{FF2B5EF4-FFF2-40B4-BE49-F238E27FC236}">
                <a16:creationId xmlns:a16="http://schemas.microsoft.com/office/drawing/2014/main" id="{B7D7633A-4A5F-4419-BF6D-3109781B3667}"/>
              </a:ext>
            </a:extLst>
          </p:cNvPr>
          <p:cNvSpPr txBox="1"/>
          <p:nvPr/>
        </p:nvSpPr>
        <p:spPr>
          <a:xfrm>
            <a:off x="3340579" y="6272399"/>
            <a:ext cx="792978" cy="369332"/>
          </a:xfrm>
          <a:prstGeom prst="rect">
            <a:avLst/>
          </a:prstGeom>
          <a:noFill/>
        </p:spPr>
        <p:txBody>
          <a:bodyPr wrap="square" rtlCol="0">
            <a:spAutoFit/>
          </a:bodyPr>
          <a:lstStyle/>
          <a:p>
            <a:r>
              <a:rPr lang="en-US" dirty="0"/>
              <a:t>t = 0  </a:t>
            </a:r>
            <a:endParaRPr lang="nl-BE" dirty="0"/>
          </a:p>
        </p:txBody>
      </p:sp>
      <p:sp>
        <p:nvSpPr>
          <p:cNvPr id="9" name="TextBox 8">
            <a:extLst>
              <a:ext uri="{FF2B5EF4-FFF2-40B4-BE49-F238E27FC236}">
                <a16:creationId xmlns:a16="http://schemas.microsoft.com/office/drawing/2014/main" id="{55F0C1BF-3311-4699-870F-2032E5AC6096}"/>
              </a:ext>
            </a:extLst>
          </p:cNvPr>
          <p:cNvSpPr txBox="1"/>
          <p:nvPr/>
        </p:nvSpPr>
        <p:spPr>
          <a:xfrm>
            <a:off x="3643557" y="5166909"/>
            <a:ext cx="3084622" cy="369332"/>
          </a:xfrm>
          <a:prstGeom prst="rect">
            <a:avLst/>
          </a:prstGeom>
          <a:noFill/>
          <a:ln>
            <a:solidFill>
              <a:schemeClr val="tx1"/>
            </a:solidFill>
          </a:ln>
        </p:spPr>
        <p:txBody>
          <a:bodyPr wrap="square" rtlCol="0">
            <a:spAutoFit/>
          </a:bodyPr>
          <a:lstStyle/>
          <a:p>
            <a:r>
              <a:rPr lang="en-US" b="1" dirty="0">
                <a:solidFill>
                  <a:srgbClr val="FF0000"/>
                </a:solidFill>
              </a:rPr>
              <a:t>Introduce the Time Dimension</a:t>
            </a:r>
            <a:endParaRPr lang="nl-BE" b="1" dirty="0">
              <a:solidFill>
                <a:srgbClr val="FF0000"/>
              </a:solidFill>
            </a:endParaRPr>
          </a:p>
        </p:txBody>
      </p:sp>
      <p:sp>
        <p:nvSpPr>
          <p:cNvPr id="13" name="Text Placeholder 4">
            <a:extLst>
              <a:ext uri="{FF2B5EF4-FFF2-40B4-BE49-F238E27FC236}">
                <a16:creationId xmlns:a16="http://schemas.microsoft.com/office/drawing/2014/main" id="{6EF3600D-501A-421C-B7DA-91676887E91E}"/>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8951002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26628" name="Picture 4">
            <a:extLst>
              <a:ext uri="{FF2B5EF4-FFF2-40B4-BE49-F238E27FC236}">
                <a16:creationId xmlns:a16="http://schemas.microsoft.com/office/drawing/2014/main" id="{35DA19B3-722B-4B59-AB8A-F3D60C00E1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9973" y="2145182"/>
            <a:ext cx="5130627" cy="4397680"/>
          </a:xfrm>
          <a:prstGeom prst="rect">
            <a:avLst/>
          </a:prstGeom>
          <a:noFill/>
          <a:extLst>
            <a:ext uri="{909E8E84-426E-40DD-AFC4-6F175D3DCCD1}">
              <a14:hiddenFill xmlns:a14="http://schemas.microsoft.com/office/drawing/2010/main">
                <a:solidFill>
                  <a:srgbClr val="FFFFFF"/>
                </a:solidFill>
              </a14:hiddenFill>
            </a:ext>
          </a:extLst>
        </p:spPr>
      </p:pic>
      <p:pic>
        <p:nvPicPr>
          <p:cNvPr id="29698" name="Picture 2">
            <a:extLst>
              <a:ext uri="{FF2B5EF4-FFF2-40B4-BE49-F238E27FC236}">
                <a16:creationId xmlns:a16="http://schemas.microsoft.com/office/drawing/2014/main" id="{91846339-1116-499E-A22A-E33189ABE4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210" y="1638300"/>
            <a:ext cx="4712790" cy="288988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38692A2-C5E2-478F-A75F-63B32FB88B92}"/>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When to Forecast?</a:t>
            </a:r>
          </a:p>
          <a:p>
            <a:r>
              <a:rPr lang="en-US" dirty="0"/>
              <a:t>Common forecasting times for different horizons</a:t>
            </a:r>
          </a:p>
          <a:p>
            <a:endParaRPr lang="en-US" dirty="0"/>
          </a:p>
          <a:p>
            <a:pPr marL="285750" indent="-285750">
              <a:buClr>
                <a:srgbClr val="FF3300"/>
              </a:buClr>
              <a:buFont typeface="Arial" panose="020B0604020202020204" pitchFamily="34" charset="0"/>
              <a:buChar char="•"/>
            </a:pPr>
            <a:r>
              <a:rPr lang="en-US" dirty="0"/>
              <a:t>“Skewed” Hierarchy</a:t>
            </a:r>
          </a:p>
        </p:txBody>
      </p:sp>
      <p:sp>
        <p:nvSpPr>
          <p:cNvPr id="7" name="TextBox 6">
            <a:extLst>
              <a:ext uri="{FF2B5EF4-FFF2-40B4-BE49-F238E27FC236}">
                <a16:creationId xmlns:a16="http://schemas.microsoft.com/office/drawing/2014/main" id="{12CB04A6-99A4-43AA-9D5C-659C93C28237}"/>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9" name="TextBox 8">
            <a:extLst>
              <a:ext uri="{FF2B5EF4-FFF2-40B4-BE49-F238E27FC236}">
                <a16:creationId xmlns:a16="http://schemas.microsoft.com/office/drawing/2014/main" id="{5751F336-B9BE-4127-A3D2-7AF3224B2E4B}"/>
              </a:ext>
            </a:extLst>
          </p:cNvPr>
          <p:cNvSpPr txBox="1"/>
          <p:nvPr/>
        </p:nvSpPr>
        <p:spPr>
          <a:xfrm>
            <a:off x="3340579" y="6272399"/>
            <a:ext cx="792978" cy="369332"/>
          </a:xfrm>
          <a:prstGeom prst="rect">
            <a:avLst/>
          </a:prstGeom>
          <a:noFill/>
        </p:spPr>
        <p:txBody>
          <a:bodyPr wrap="square" rtlCol="0">
            <a:spAutoFit/>
          </a:bodyPr>
          <a:lstStyle/>
          <a:p>
            <a:r>
              <a:rPr lang="en-US" dirty="0"/>
              <a:t>t = 0  </a:t>
            </a:r>
            <a:endParaRPr lang="nl-BE" dirty="0"/>
          </a:p>
        </p:txBody>
      </p:sp>
      <p:sp>
        <p:nvSpPr>
          <p:cNvPr id="10" name="TextBox 9">
            <a:extLst>
              <a:ext uri="{FF2B5EF4-FFF2-40B4-BE49-F238E27FC236}">
                <a16:creationId xmlns:a16="http://schemas.microsoft.com/office/drawing/2014/main" id="{22062006-C4B9-4550-B9AC-62E17DC218BF}"/>
              </a:ext>
            </a:extLst>
          </p:cNvPr>
          <p:cNvSpPr txBox="1"/>
          <p:nvPr/>
        </p:nvSpPr>
        <p:spPr>
          <a:xfrm>
            <a:off x="8768713" y="1571198"/>
            <a:ext cx="3084622" cy="369332"/>
          </a:xfrm>
          <a:prstGeom prst="rect">
            <a:avLst/>
          </a:prstGeom>
          <a:noFill/>
          <a:ln>
            <a:solidFill>
              <a:schemeClr val="tx1"/>
            </a:solidFill>
          </a:ln>
        </p:spPr>
        <p:txBody>
          <a:bodyPr wrap="square" rtlCol="0">
            <a:spAutoFit/>
          </a:bodyPr>
          <a:lstStyle/>
          <a:p>
            <a:r>
              <a:rPr lang="en-US" b="1" dirty="0">
                <a:solidFill>
                  <a:srgbClr val="FF0000"/>
                </a:solidFill>
              </a:rPr>
              <a:t>Introduce the Time Dimension</a:t>
            </a:r>
            <a:endParaRPr lang="nl-BE" b="1" dirty="0">
              <a:solidFill>
                <a:srgbClr val="FF0000"/>
              </a:solidFill>
            </a:endParaRPr>
          </a:p>
        </p:txBody>
      </p:sp>
      <p:sp>
        <p:nvSpPr>
          <p:cNvPr id="13" name="Text Placeholder 4">
            <a:extLst>
              <a:ext uri="{FF2B5EF4-FFF2-40B4-BE49-F238E27FC236}">
                <a16:creationId xmlns:a16="http://schemas.microsoft.com/office/drawing/2014/main" id="{C36CE6BA-DF0C-485B-9A76-DB0B4078DD52}"/>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32595787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28676" name="Picture 4">
            <a:extLst>
              <a:ext uri="{FF2B5EF4-FFF2-40B4-BE49-F238E27FC236}">
                <a16:creationId xmlns:a16="http://schemas.microsoft.com/office/drawing/2014/main" id="{A73F22F2-CCE2-4D68-926F-F7B69611F0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625" y="2139042"/>
            <a:ext cx="5137791" cy="440382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8AC16C3A-0BC0-4F9C-8A93-6EDB084C45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9210" y="1638300"/>
            <a:ext cx="4712790" cy="288988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1EA33C5-9273-4E42-832B-388ABCF90967}"/>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When to Forecast?</a:t>
            </a:r>
          </a:p>
          <a:p>
            <a:r>
              <a:rPr lang="en-US" dirty="0"/>
              <a:t>Common forecasting times for different horizons</a:t>
            </a:r>
          </a:p>
          <a:p>
            <a:endParaRPr lang="en-US" dirty="0"/>
          </a:p>
          <a:p>
            <a:pPr marL="285750" indent="-285750">
              <a:buClr>
                <a:srgbClr val="FF3300"/>
              </a:buClr>
              <a:buFont typeface="Arial" panose="020B0604020202020204" pitchFamily="34" charset="0"/>
              <a:buChar char="•"/>
            </a:pPr>
            <a:r>
              <a:rPr lang="en-US" dirty="0"/>
              <a:t>“Skewed” Hierarchy</a:t>
            </a:r>
          </a:p>
          <a:p>
            <a:endParaRPr lang="en-US" dirty="0"/>
          </a:p>
          <a:p>
            <a:pPr marL="285750" indent="-285750">
              <a:buClr>
                <a:srgbClr val="FF3300"/>
              </a:buClr>
              <a:buFont typeface="Arial" panose="020B0604020202020204" pitchFamily="34" charset="0"/>
              <a:buChar char="•"/>
            </a:pPr>
            <a:r>
              <a:rPr lang="en-US" dirty="0"/>
              <a:t>Different Modelling Granularities</a:t>
            </a:r>
          </a:p>
        </p:txBody>
      </p:sp>
      <p:sp>
        <p:nvSpPr>
          <p:cNvPr id="7" name="TextBox 6">
            <a:extLst>
              <a:ext uri="{FF2B5EF4-FFF2-40B4-BE49-F238E27FC236}">
                <a16:creationId xmlns:a16="http://schemas.microsoft.com/office/drawing/2014/main" id="{6A70D8C1-5368-4425-B154-C44FCE72BDB0}"/>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9" name="TextBox 8">
            <a:extLst>
              <a:ext uri="{FF2B5EF4-FFF2-40B4-BE49-F238E27FC236}">
                <a16:creationId xmlns:a16="http://schemas.microsoft.com/office/drawing/2014/main" id="{88953960-EA65-4E1A-8157-FC8B9650DB6E}"/>
              </a:ext>
            </a:extLst>
          </p:cNvPr>
          <p:cNvSpPr txBox="1"/>
          <p:nvPr/>
        </p:nvSpPr>
        <p:spPr>
          <a:xfrm>
            <a:off x="3340579" y="6272399"/>
            <a:ext cx="792978" cy="369332"/>
          </a:xfrm>
          <a:prstGeom prst="rect">
            <a:avLst/>
          </a:prstGeom>
          <a:noFill/>
        </p:spPr>
        <p:txBody>
          <a:bodyPr wrap="square" rtlCol="0">
            <a:spAutoFit/>
          </a:bodyPr>
          <a:lstStyle/>
          <a:p>
            <a:r>
              <a:rPr lang="en-US" dirty="0"/>
              <a:t>t = 0  </a:t>
            </a:r>
            <a:endParaRPr lang="nl-BE" dirty="0"/>
          </a:p>
        </p:txBody>
      </p:sp>
      <p:sp>
        <p:nvSpPr>
          <p:cNvPr id="13" name="Text Placeholder 4">
            <a:extLst>
              <a:ext uri="{FF2B5EF4-FFF2-40B4-BE49-F238E27FC236}">
                <a16:creationId xmlns:a16="http://schemas.microsoft.com/office/drawing/2014/main" id="{D96A28EC-2B2A-4858-9EB4-7C241313D14B}"/>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1973721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28676" name="Picture 4">
            <a:extLst>
              <a:ext uri="{FF2B5EF4-FFF2-40B4-BE49-F238E27FC236}">
                <a16:creationId xmlns:a16="http://schemas.microsoft.com/office/drawing/2014/main" id="{A73F22F2-CCE2-4D68-926F-F7B69611F0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511" y="2149929"/>
            <a:ext cx="5125089" cy="4392933"/>
          </a:xfrm>
          <a:prstGeom prst="rect">
            <a:avLst/>
          </a:prstGeom>
          <a:noFill/>
          <a:extLst>
            <a:ext uri="{909E8E84-426E-40DD-AFC4-6F175D3DCCD1}">
              <a14:hiddenFill xmlns:a14="http://schemas.microsoft.com/office/drawing/2010/main">
                <a:solidFill>
                  <a:srgbClr val="FFFFFF"/>
                </a:solidFill>
              </a14:hiddenFill>
            </a:ext>
          </a:extLst>
        </p:spPr>
      </p:pic>
      <p:pic>
        <p:nvPicPr>
          <p:cNvPr id="31746" name="Picture 2">
            <a:extLst>
              <a:ext uri="{FF2B5EF4-FFF2-40B4-BE49-F238E27FC236}">
                <a16:creationId xmlns:a16="http://schemas.microsoft.com/office/drawing/2014/main" id="{05964579-74EA-4A9F-ACF9-8A5AC4EAD4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3304" y="1648126"/>
            <a:ext cx="4698696" cy="288001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E575EE7-E56A-48F4-9CC6-F1C974370A4E}"/>
              </a:ext>
            </a:extLst>
          </p:cNvPr>
          <p:cNvSpPr txBox="1"/>
          <p:nvPr/>
        </p:nvSpPr>
        <p:spPr>
          <a:xfrm>
            <a:off x="8536670" y="4762500"/>
            <a:ext cx="3655330" cy="758677"/>
          </a:xfrm>
          <a:prstGeom prst="rect">
            <a:avLst/>
          </a:prstGeom>
          <a:pattFill prst="pct25">
            <a:fgClr>
              <a:srgbClr val="FFB28B"/>
            </a:fgClr>
            <a:bgClr>
              <a:schemeClr val="bg1"/>
            </a:bgClr>
          </a:pattFill>
          <a:ln>
            <a:solidFill>
              <a:schemeClr val="tx1"/>
            </a:solidFill>
          </a:ln>
        </p:spPr>
        <p:txBody>
          <a:bodyPr wrap="square" rtlCol="0">
            <a:noAutofit/>
          </a:bodyPr>
          <a:lstStyle/>
          <a:p>
            <a:r>
              <a:rPr lang="en-US" b="1" dirty="0"/>
              <a:t>Idea 1:</a:t>
            </a:r>
          </a:p>
          <a:p>
            <a:r>
              <a:rPr lang="en-US" dirty="0"/>
              <a:t> Introduce all Temporal Levels</a:t>
            </a:r>
          </a:p>
        </p:txBody>
      </p:sp>
      <p:sp>
        <p:nvSpPr>
          <p:cNvPr id="10" name="TextBox 9">
            <a:extLst>
              <a:ext uri="{FF2B5EF4-FFF2-40B4-BE49-F238E27FC236}">
                <a16:creationId xmlns:a16="http://schemas.microsoft.com/office/drawing/2014/main" id="{5B497FB1-19CC-4FC3-AC11-BBB50A9C236B}"/>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When to Forecast?</a:t>
            </a:r>
          </a:p>
          <a:p>
            <a:r>
              <a:rPr lang="en-US" dirty="0"/>
              <a:t>Common forecasting times for different horizons</a:t>
            </a:r>
          </a:p>
          <a:p>
            <a:endParaRPr lang="en-US" dirty="0"/>
          </a:p>
          <a:p>
            <a:pPr marL="285750" indent="-285750">
              <a:buClr>
                <a:srgbClr val="FF3300"/>
              </a:buClr>
              <a:buFont typeface="Arial" panose="020B0604020202020204" pitchFamily="34" charset="0"/>
              <a:buChar char="•"/>
            </a:pPr>
            <a:r>
              <a:rPr lang="en-US" dirty="0"/>
              <a:t>“Skewed” Hierarchy</a:t>
            </a:r>
          </a:p>
          <a:p>
            <a:endParaRPr lang="en-US" dirty="0"/>
          </a:p>
          <a:p>
            <a:pPr marL="285750" indent="-285750">
              <a:buClr>
                <a:srgbClr val="FF3300"/>
              </a:buClr>
              <a:buFont typeface="Arial" panose="020B0604020202020204" pitchFamily="34" charset="0"/>
              <a:buChar char="•"/>
            </a:pPr>
            <a:r>
              <a:rPr lang="en-US" dirty="0"/>
              <a:t>Different Modelling Granularities</a:t>
            </a:r>
          </a:p>
        </p:txBody>
      </p:sp>
      <p:sp>
        <p:nvSpPr>
          <p:cNvPr id="9" name="TextBox 8">
            <a:extLst>
              <a:ext uri="{FF2B5EF4-FFF2-40B4-BE49-F238E27FC236}">
                <a16:creationId xmlns:a16="http://schemas.microsoft.com/office/drawing/2014/main" id="{D520D731-071D-4AED-8A48-6D1E3FF4FF57}"/>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11" name="TextBox 10">
            <a:extLst>
              <a:ext uri="{FF2B5EF4-FFF2-40B4-BE49-F238E27FC236}">
                <a16:creationId xmlns:a16="http://schemas.microsoft.com/office/drawing/2014/main" id="{089ECE2A-03FC-46F6-B090-83D0737D4C7C}"/>
              </a:ext>
            </a:extLst>
          </p:cNvPr>
          <p:cNvSpPr txBox="1"/>
          <p:nvPr/>
        </p:nvSpPr>
        <p:spPr>
          <a:xfrm>
            <a:off x="3340579" y="6272399"/>
            <a:ext cx="792978" cy="369332"/>
          </a:xfrm>
          <a:prstGeom prst="rect">
            <a:avLst/>
          </a:prstGeom>
          <a:noFill/>
        </p:spPr>
        <p:txBody>
          <a:bodyPr wrap="square" rtlCol="0">
            <a:spAutoFit/>
          </a:bodyPr>
          <a:lstStyle/>
          <a:p>
            <a:r>
              <a:rPr lang="en-US" dirty="0"/>
              <a:t>t = 0  </a:t>
            </a:r>
            <a:endParaRPr lang="nl-BE" dirty="0"/>
          </a:p>
        </p:txBody>
      </p:sp>
      <p:sp>
        <p:nvSpPr>
          <p:cNvPr id="13" name="Text Placeholder 4">
            <a:extLst>
              <a:ext uri="{FF2B5EF4-FFF2-40B4-BE49-F238E27FC236}">
                <a16:creationId xmlns:a16="http://schemas.microsoft.com/office/drawing/2014/main" id="{573D7261-95C9-4AC0-A569-122CE6010331}"/>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10484852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CA8758-690A-45EB-AE82-5A8FDB86C390}"/>
              </a:ext>
            </a:extLst>
          </p:cNvPr>
          <p:cNvSpPr>
            <a:spLocks noGrp="1"/>
          </p:cNvSpPr>
          <p:nvPr>
            <p:ph type="title"/>
          </p:nvPr>
        </p:nvSpPr>
        <p:spPr>
          <a:xfrm>
            <a:off x="2954162" y="315138"/>
            <a:ext cx="9169012" cy="548640"/>
          </a:xfrm>
        </p:spPr>
        <p:txBody>
          <a:bodyPr/>
          <a:lstStyle/>
          <a:p>
            <a:r>
              <a:rPr lang="en-US" dirty="0"/>
              <a:t>Another View of Supply Chains</a:t>
            </a:r>
            <a:endParaRPr lang="nl-BE" dirty="0"/>
          </a:p>
        </p:txBody>
      </p:sp>
      <p:pic>
        <p:nvPicPr>
          <p:cNvPr id="28676" name="Picture 4">
            <a:extLst>
              <a:ext uri="{FF2B5EF4-FFF2-40B4-BE49-F238E27FC236}">
                <a16:creationId xmlns:a16="http://schemas.microsoft.com/office/drawing/2014/main" id="{A73F22F2-CCE2-4D68-926F-F7B69611F0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5675" y="2171700"/>
            <a:ext cx="5099689" cy="4371162"/>
          </a:xfrm>
          <a:prstGeom prst="rect">
            <a:avLst/>
          </a:prstGeom>
          <a:noFill/>
          <a:extLst>
            <a:ext uri="{909E8E84-426E-40DD-AFC4-6F175D3DCCD1}">
              <a14:hiddenFill xmlns:a14="http://schemas.microsoft.com/office/drawing/2010/main">
                <a:solidFill>
                  <a:srgbClr val="FFFFFF"/>
                </a:solidFill>
              </a14:hiddenFill>
            </a:ext>
          </a:extLst>
        </p:spPr>
      </p:pic>
      <p:pic>
        <p:nvPicPr>
          <p:cNvPr id="32770" name="Picture 2">
            <a:extLst>
              <a:ext uri="{FF2B5EF4-FFF2-40B4-BE49-F238E27FC236}">
                <a16:creationId xmlns:a16="http://schemas.microsoft.com/office/drawing/2014/main" id="{5C48C380-806A-4B0C-9041-28F8B21644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6104" y="1630904"/>
            <a:ext cx="4705896" cy="28844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8EF452E-4AF8-4352-83BA-B9F198546025}"/>
              </a:ext>
            </a:extLst>
          </p:cNvPr>
          <p:cNvSpPr txBox="1"/>
          <p:nvPr/>
        </p:nvSpPr>
        <p:spPr>
          <a:xfrm>
            <a:off x="81738" y="2171700"/>
            <a:ext cx="3655330" cy="3979147"/>
          </a:xfrm>
          <a:prstGeom prst="rect">
            <a:avLst/>
          </a:prstGeom>
          <a:noFill/>
        </p:spPr>
        <p:txBody>
          <a:bodyPr wrap="square" rtlCol="0">
            <a:noAutofit/>
          </a:bodyPr>
          <a:lstStyle/>
          <a:p>
            <a:pPr marL="285750" indent="-285750">
              <a:buClr>
                <a:srgbClr val="FF3300"/>
              </a:buClr>
              <a:buFont typeface="Arial" panose="020B0604020202020204" pitchFamily="34" charset="0"/>
              <a:buChar char="•"/>
            </a:pPr>
            <a:r>
              <a:rPr lang="en-US" dirty="0"/>
              <a:t>Stock at Hand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Recurrent Nature of Demand</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Different Ordering Frequencies</a:t>
            </a:r>
          </a:p>
          <a:p>
            <a:pPr marL="285750" indent="-285750">
              <a:buClr>
                <a:srgbClr val="FF3300"/>
              </a:buClr>
              <a:buFont typeface="Arial" panose="020B0604020202020204" pitchFamily="34" charset="0"/>
              <a:buChar char="•"/>
            </a:pPr>
            <a:endParaRPr lang="en-US" dirty="0"/>
          </a:p>
          <a:p>
            <a:pPr marL="285750" indent="-285750">
              <a:buClr>
                <a:srgbClr val="FF3300"/>
              </a:buClr>
              <a:buFont typeface="Arial" panose="020B0604020202020204" pitchFamily="34" charset="0"/>
              <a:buChar char="•"/>
            </a:pPr>
            <a:r>
              <a:rPr lang="en-US" dirty="0"/>
              <a:t>When to Forecast?</a:t>
            </a:r>
          </a:p>
          <a:p>
            <a:r>
              <a:rPr lang="en-US" dirty="0"/>
              <a:t>Common forecasting times for different horizons</a:t>
            </a:r>
          </a:p>
          <a:p>
            <a:endParaRPr lang="en-US" dirty="0"/>
          </a:p>
          <a:p>
            <a:pPr marL="285750" indent="-285750">
              <a:buClr>
                <a:srgbClr val="FF3300"/>
              </a:buClr>
              <a:buFont typeface="Arial" panose="020B0604020202020204" pitchFamily="34" charset="0"/>
              <a:buChar char="•"/>
            </a:pPr>
            <a:r>
              <a:rPr lang="en-US" dirty="0"/>
              <a:t>“Skewed” Hierarchy</a:t>
            </a:r>
          </a:p>
          <a:p>
            <a:endParaRPr lang="en-US" dirty="0"/>
          </a:p>
          <a:p>
            <a:pPr marL="285750" indent="-285750">
              <a:buClr>
                <a:srgbClr val="FF3300"/>
              </a:buClr>
              <a:buFont typeface="Arial" panose="020B0604020202020204" pitchFamily="34" charset="0"/>
              <a:buChar char="•"/>
            </a:pPr>
            <a:r>
              <a:rPr lang="en-US" dirty="0"/>
              <a:t>Different Modelling Granularities</a:t>
            </a:r>
          </a:p>
        </p:txBody>
      </p:sp>
      <p:sp>
        <p:nvSpPr>
          <p:cNvPr id="8" name="TextBox 7">
            <a:extLst>
              <a:ext uri="{FF2B5EF4-FFF2-40B4-BE49-F238E27FC236}">
                <a16:creationId xmlns:a16="http://schemas.microsoft.com/office/drawing/2014/main" id="{3B132272-B7B1-43B9-9C15-1C9B9A105F2C}"/>
              </a:ext>
            </a:extLst>
          </p:cNvPr>
          <p:cNvSpPr txBox="1"/>
          <p:nvPr/>
        </p:nvSpPr>
        <p:spPr>
          <a:xfrm>
            <a:off x="8536670" y="4762500"/>
            <a:ext cx="3655330" cy="1533197"/>
          </a:xfrm>
          <a:prstGeom prst="rect">
            <a:avLst/>
          </a:prstGeom>
          <a:pattFill prst="pct25">
            <a:fgClr>
              <a:srgbClr val="FFB28B"/>
            </a:fgClr>
            <a:bgClr>
              <a:schemeClr val="bg1"/>
            </a:bgClr>
          </a:pattFill>
          <a:ln>
            <a:solidFill>
              <a:schemeClr val="tx1"/>
            </a:solidFill>
          </a:ln>
        </p:spPr>
        <p:txBody>
          <a:bodyPr wrap="square" rtlCol="0">
            <a:noAutofit/>
          </a:bodyPr>
          <a:lstStyle/>
          <a:p>
            <a:r>
              <a:rPr lang="en-US" b="1" dirty="0"/>
              <a:t>Idea 1:</a:t>
            </a:r>
          </a:p>
          <a:p>
            <a:r>
              <a:rPr lang="en-US" dirty="0"/>
              <a:t> Introduce all Temporal Levels</a:t>
            </a:r>
          </a:p>
          <a:p>
            <a:endParaRPr lang="en-US" dirty="0"/>
          </a:p>
          <a:p>
            <a:r>
              <a:rPr lang="en-US" b="1" dirty="0"/>
              <a:t>Idea 2: </a:t>
            </a:r>
          </a:p>
          <a:p>
            <a:r>
              <a:rPr lang="en-US" dirty="0"/>
              <a:t>Keep Relevant Levels Only</a:t>
            </a:r>
            <a:endParaRPr lang="nl-BE" dirty="0"/>
          </a:p>
        </p:txBody>
      </p:sp>
      <p:sp>
        <p:nvSpPr>
          <p:cNvPr id="2" name="TextBox 1">
            <a:extLst>
              <a:ext uri="{FF2B5EF4-FFF2-40B4-BE49-F238E27FC236}">
                <a16:creationId xmlns:a16="http://schemas.microsoft.com/office/drawing/2014/main" id="{C729D050-2C46-45E1-B554-1BBC68C5D6FF}"/>
              </a:ext>
            </a:extLst>
          </p:cNvPr>
          <p:cNvSpPr txBox="1"/>
          <p:nvPr/>
        </p:nvSpPr>
        <p:spPr>
          <a:xfrm>
            <a:off x="1027289" y="1755864"/>
            <a:ext cx="2144890" cy="369332"/>
          </a:xfrm>
          <a:prstGeom prst="rect">
            <a:avLst/>
          </a:prstGeom>
          <a:noFill/>
          <a:ln>
            <a:solidFill>
              <a:schemeClr val="tx1"/>
            </a:solidFill>
          </a:ln>
        </p:spPr>
        <p:txBody>
          <a:bodyPr wrap="square" rtlCol="0">
            <a:spAutoFit/>
          </a:bodyPr>
          <a:lstStyle/>
          <a:p>
            <a:pPr algn="ctr"/>
            <a:r>
              <a:rPr lang="en-US" b="1" dirty="0">
                <a:solidFill>
                  <a:srgbClr val="FF0000"/>
                </a:solidFill>
              </a:rPr>
              <a:t>Challenges</a:t>
            </a:r>
            <a:endParaRPr lang="nl-BE" b="1" dirty="0">
              <a:solidFill>
                <a:srgbClr val="FF0000"/>
              </a:solidFill>
            </a:endParaRPr>
          </a:p>
        </p:txBody>
      </p:sp>
      <p:sp>
        <p:nvSpPr>
          <p:cNvPr id="9" name="TextBox 8">
            <a:extLst>
              <a:ext uri="{FF2B5EF4-FFF2-40B4-BE49-F238E27FC236}">
                <a16:creationId xmlns:a16="http://schemas.microsoft.com/office/drawing/2014/main" id="{AC74D4C0-9E0B-415A-A5B9-275890F0A5DE}"/>
              </a:ext>
            </a:extLst>
          </p:cNvPr>
          <p:cNvSpPr txBox="1"/>
          <p:nvPr/>
        </p:nvSpPr>
        <p:spPr>
          <a:xfrm>
            <a:off x="3340579" y="6272399"/>
            <a:ext cx="792978" cy="369332"/>
          </a:xfrm>
          <a:prstGeom prst="rect">
            <a:avLst/>
          </a:prstGeom>
          <a:noFill/>
        </p:spPr>
        <p:txBody>
          <a:bodyPr wrap="square" rtlCol="0">
            <a:spAutoFit/>
          </a:bodyPr>
          <a:lstStyle/>
          <a:p>
            <a:r>
              <a:rPr lang="en-US" dirty="0"/>
              <a:t>t = 0  </a:t>
            </a:r>
            <a:endParaRPr lang="nl-BE" dirty="0"/>
          </a:p>
        </p:txBody>
      </p:sp>
      <p:sp>
        <p:nvSpPr>
          <p:cNvPr id="11" name="Text Placeholder 4">
            <a:extLst>
              <a:ext uri="{FF2B5EF4-FFF2-40B4-BE49-F238E27FC236}">
                <a16:creationId xmlns:a16="http://schemas.microsoft.com/office/drawing/2014/main" id="{7D77200C-3C2A-4A38-A7A6-2227B2028CE6}"/>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Mapping a Supply Chain to a Hierarchy</a:t>
            </a:r>
            <a:endParaRPr lang="nl-BE" dirty="0">
              <a:solidFill>
                <a:srgbClr val="FF0000"/>
              </a:solidFill>
            </a:endParaRPr>
          </a:p>
        </p:txBody>
      </p:sp>
    </p:spTree>
    <p:extLst>
      <p:ext uri="{BB962C8B-B14F-4D97-AF65-F5344CB8AC3E}">
        <p14:creationId xmlns:p14="http://schemas.microsoft.com/office/powerpoint/2010/main" val="9815101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4F3623C-F7B7-4BAE-8D24-DA1F7AF9798B}"/>
              </a:ext>
            </a:extLst>
          </p:cNvPr>
          <p:cNvSpPr txBox="1"/>
          <p:nvPr/>
        </p:nvSpPr>
        <p:spPr>
          <a:xfrm>
            <a:off x="1548573" y="1785088"/>
            <a:ext cx="3251200" cy="371439"/>
          </a:xfrm>
          <a:prstGeom prst="rect">
            <a:avLst/>
          </a:prstGeom>
          <a:noFill/>
        </p:spPr>
        <p:txBody>
          <a:bodyPr wrap="square" rtlCol="0">
            <a:noAutofit/>
          </a:bodyPr>
          <a:lstStyle/>
          <a:p>
            <a:r>
              <a:rPr lang="en-US" b="1" dirty="0">
                <a:solidFill>
                  <a:srgbClr val="FF0000"/>
                </a:solidFill>
              </a:rPr>
              <a:t>Optimize Inventories 		</a:t>
            </a:r>
            <a:endParaRPr lang="nl-BE" b="1" dirty="0">
              <a:solidFill>
                <a:srgbClr val="FF0000"/>
              </a:solidFill>
            </a:endParaRPr>
          </a:p>
        </p:txBody>
      </p:sp>
      <p:sp>
        <p:nvSpPr>
          <p:cNvPr id="6" name="TextBox 5">
            <a:extLst>
              <a:ext uri="{FF2B5EF4-FFF2-40B4-BE49-F238E27FC236}">
                <a16:creationId xmlns:a16="http://schemas.microsoft.com/office/drawing/2014/main" id="{42E30D92-7FCB-4FBC-BED9-0383C2F2FA43}"/>
              </a:ext>
            </a:extLst>
          </p:cNvPr>
          <p:cNvSpPr txBox="1"/>
          <p:nvPr/>
        </p:nvSpPr>
        <p:spPr>
          <a:xfrm>
            <a:off x="8511822" y="1867480"/>
            <a:ext cx="3680178" cy="421080"/>
          </a:xfrm>
          <a:prstGeom prst="rect">
            <a:avLst/>
          </a:prstGeom>
          <a:noFill/>
        </p:spPr>
        <p:txBody>
          <a:bodyPr wrap="square" rtlCol="0">
            <a:noAutofit/>
          </a:bodyPr>
          <a:lstStyle/>
          <a:p>
            <a:r>
              <a:rPr lang="en-US" b="1" dirty="0">
                <a:solidFill>
                  <a:srgbClr val="FF0000"/>
                </a:solidFill>
              </a:rPr>
              <a:t>Hierarchical Forecasting Literature </a:t>
            </a:r>
            <a:endParaRPr lang="nl-BE" b="1" dirty="0">
              <a:solidFill>
                <a:srgbClr val="FF0000"/>
              </a:solidFill>
            </a:endParaRPr>
          </a:p>
        </p:txBody>
      </p:sp>
      <p:pic>
        <p:nvPicPr>
          <p:cNvPr id="7" name="Picture 6">
            <a:extLst>
              <a:ext uri="{FF2B5EF4-FFF2-40B4-BE49-F238E27FC236}">
                <a16:creationId xmlns:a16="http://schemas.microsoft.com/office/drawing/2014/main" id="{08A64CAA-4231-486C-8936-38EE894C1244}"/>
              </a:ext>
            </a:extLst>
          </p:cNvPr>
          <p:cNvPicPr>
            <a:picLocks noChangeAspect="1"/>
          </p:cNvPicPr>
          <p:nvPr/>
        </p:nvPicPr>
        <p:blipFill>
          <a:blip r:embed="rId2"/>
          <a:stretch>
            <a:fillRect/>
          </a:stretch>
        </p:blipFill>
        <p:spPr>
          <a:xfrm>
            <a:off x="9155422" y="2333689"/>
            <a:ext cx="1857294" cy="1883617"/>
          </a:xfrm>
          <a:prstGeom prst="rect">
            <a:avLst/>
          </a:prstGeom>
        </p:spPr>
      </p:pic>
      <p:pic>
        <p:nvPicPr>
          <p:cNvPr id="8" name="Picture 7" descr="A person in a garment surrounded by boxes&#10;&#10;Description automatically generated with medium confidence">
            <a:extLst>
              <a:ext uri="{FF2B5EF4-FFF2-40B4-BE49-F238E27FC236}">
                <a16:creationId xmlns:a16="http://schemas.microsoft.com/office/drawing/2014/main" id="{00EFAA95-D2F6-455D-8C34-9B1BE8CC98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7144" y="2314912"/>
            <a:ext cx="1857294" cy="1823583"/>
          </a:xfrm>
          <a:prstGeom prst="rect">
            <a:avLst/>
          </a:prstGeom>
        </p:spPr>
      </p:pic>
      <p:sp>
        <p:nvSpPr>
          <p:cNvPr id="2" name="Arrow: Left-Right 1">
            <a:extLst>
              <a:ext uri="{FF2B5EF4-FFF2-40B4-BE49-F238E27FC236}">
                <a16:creationId xmlns:a16="http://schemas.microsoft.com/office/drawing/2014/main" id="{3FC0C47E-F8B2-4A5B-A303-B15181212ED1}"/>
              </a:ext>
            </a:extLst>
          </p:cNvPr>
          <p:cNvSpPr/>
          <p:nvPr/>
        </p:nvSpPr>
        <p:spPr>
          <a:xfrm>
            <a:off x="5450948" y="2925543"/>
            <a:ext cx="1857294" cy="699911"/>
          </a:xfrm>
          <a:prstGeom prst="leftRightArrow">
            <a:avLst/>
          </a:prstGeom>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BE"/>
          </a:p>
        </p:txBody>
      </p:sp>
      <p:sp>
        <p:nvSpPr>
          <p:cNvPr id="9" name="TextBox 8">
            <a:extLst>
              <a:ext uri="{FF2B5EF4-FFF2-40B4-BE49-F238E27FC236}">
                <a16:creationId xmlns:a16="http://schemas.microsoft.com/office/drawing/2014/main" id="{27DA5D2E-30CA-4039-A80C-FB91EA595195}"/>
              </a:ext>
            </a:extLst>
          </p:cNvPr>
          <p:cNvSpPr txBox="1"/>
          <p:nvPr/>
        </p:nvSpPr>
        <p:spPr>
          <a:xfrm>
            <a:off x="5208102" y="2386427"/>
            <a:ext cx="2932154" cy="369332"/>
          </a:xfrm>
          <a:prstGeom prst="rect">
            <a:avLst/>
          </a:prstGeom>
          <a:noFill/>
        </p:spPr>
        <p:txBody>
          <a:bodyPr wrap="square" rtlCol="0">
            <a:spAutoFit/>
          </a:bodyPr>
          <a:lstStyle/>
          <a:p>
            <a:r>
              <a:rPr lang="en-US" b="1" dirty="0">
                <a:solidFill>
                  <a:srgbClr val="FF0000"/>
                </a:solidFill>
              </a:rPr>
              <a:t>Supply Chain  Collaboration</a:t>
            </a:r>
            <a:endParaRPr lang="nl-BE" b="1" dirty="0">
              <a:solidFill>
                <a:srgbClr val="FF0000"/>
              </a:solidFill>
            </a:endParaRPr>
          </a:p>
        </p:txBody>
      </p:sp>
      <p:sp>
        <p:nvSpPr>
          <p:cNvPr id="10" name="TextBox 9">
            <a:extLst>
              <a:ext uri="{FF2B5EF4-FFF2-40B4-BE49-F238E27FC236}">
                <a16:creationId xmlns:a16="http://schemas.microsoft.com/office/drawing/2014/main" id="{73F12706-CB3F-44BC-955A-E29836633A17}"/>
              </a:ext>
            </a:extLst>
          </p:cNvPr>
          <p:cNvSpPr txBox="1"/>
          <p:nvPr/>
        </p:nvSpPr>
        <p:spPr>
          <a:xfrm>
            <a:off x="361519" y="4153668"/>
            <a:ext cx="6881544" cy="1892826"/>
          </a:xfrm>
          <a:prstGeom prst="rect">
            <a:avLst/>
          </a:prstGeom>
          <a:noFill/>
        </p:spPr>
        <p:txBody>
          <a:bodyPr wrap="square" rtlCol="0">
            <a:spAutoFit/>
          </a:bodyPr>
          <a:lstStyle/>
          <a:p>
            <a:pPr>
              <a:lnSpc>
                <a:spcPct val="150000"/>
              </a:lnSpc>
            </a:pPr>
            <a:endParaRPr lang="en-US" dirty="0"/>
          </a:p>
          <a:p>
            <a:pPr marL="342900" indent="-342900">
              <a:buFont typeface="+mj-lt"/>
              <a:buAutoNum type="arabicPeriod"/>
            </a:pPr>
            <a:r>
              <a:rPr lang="en-US" dirty="0"/>
              <a:t>Consider, Demand, Stock-at-hand orders etc..</a:t>
            </a:r>
          </a:p>
          <a:p>
            <a:pPr marL="342900" indent="-342900">
              <a:buFont typeface="+mj-lt"/>
              <a:buAutoNum type="arabicPeriod"/>
            </a:pPr>
            <a:r>
              <a:rPr lang="en-US" dirty="0"/>
              <a:t>Higher level demand is low-level </a:t>
            </a:r>
            <a:r>
              <a:rPr lang="en-US" dirty="0" err="1"/>
              <a:t>orderds</a:t>
            </a:r>
            <a:endParaRPr lang="en-US" dirty="0"/>
          </a:p>
          <a:p>
            <a:pPr marL="342900" indent="-342900">
              <a:buFont typeface="+mj-lt"/>
              <a:buAutoNum type="arabicPeriod"/>
            </a:pPr>
            <a:r>
              <a:rPr lang="en-US" dirty="0"/>
              <a:t>Different ordering periods, lead times</a:t>
            </a:r>
          </a:p>
          <a:p>
            <a:pPr marL="342900" indent="-342900">
              <a:buFont typeface="+mj-lt"/>
              <a:buAutoNum type="arabicPeriod"/>
            </a:pPr>
            <a:r>
              <a:rPr lang="en-US" dirty="0"/>
              <a:t>Skewed hierarchy with long forecast horizons</a:t>
            </a:r>
          </a:p>
          <a:p>
            <a:endParaRPr lang="nl-BE" dirty="0"/>
          </a:p>
        </p:txBody>
      </p:sp>
      <p:sp>
        <p:nvSpPr>
          <p:cNvPr id="11" name="TextBox 10">
            <a:extLst>
              <a:ext uri="{FF2B5EF4-FFF2-40B4-BE49-F238E27FC236}">
                <a16:creationId xmlns:a16="http://schemas.microsoft.com/office/drawing/2014/main" id="{17E933AB-26A2-465D-B2DD-D65952D4730F}"/>
              </a:ext>
            </a:extLst>
          </p:cNvPr>
          <p:cNvSpPr txBox="1"/>
          <p:nvPr/>
        </p:nvSpPr>
        <p:spPr>
          <a:xfrm>
            <a:off x="7903189" y="4123277"/>
            <a:ext cx="6524977" cy="1892826"/>
          </a:xfrm>
          <a:prstGeom prst="rect">
            <a:avLst/>
          </a:prstGeom>
          <a:noFill/>
        </p:spPr>
        <p:txBody>
          <a:bodyPr wrap="square" rtlCol="0">
            <a:spAutoFit/>
          </a:bodyPr>
          <a:lstStyle/>
          <a:p>
            <a:pPr>
              <a:lnSpc>
                <a:spcPct val="150000"/>
              </a:lnSpc>
            </a:pPr>
            <a:endParaRPr lang="en-US" dirty="0"/>
          </a:p>
          <a:p>
            <a:pPr marL="342900" indent="-342900">
              <a:buFont typeface="+mj-lt"/>
              <a:buAutoNum type="arabicPeriod"/>
            </a:pPr>
            <a:r>
              <a:rPr lang="en-US" dirty="0"/>
              <a:t>Reconcile Demand Forecast</a:t>
            </a:r>
          </a:p>
          <a:p>
            <a:pPr marL="342900" indent="-342900">
              <a:buFont typeface="+mj-lt"/>
              <a:buAutoNum type="arabicPeriod"/>
            </a:pPr>
            <a:r>
              <a:rPr lang="en-US" dirty="0"/>
              <a:t>Cross-Sectional Aggregations</a:t>
            </a:r>
          </a:p>
          <a:p>
            <a:pPr marL="342900" indent="-342900">
              <a:buFont typeface="+mj-lt"/>
              <a:buAutoNum type="arabicPeriod"/>
            </a:pPr>
            <a:r>
              <a:rPr lang="en-US" dirty="0"/>
              <a:t>Temporal – Hierarchies Aggregations</a:t>
            </a:r>
          </a:p>
          <a:p>
            <a:pPr marL="342900" indent="-342900">
              <a:buFont typeface="+mj-lt"/>
              <a:buAutoNum type="arabicPeriod"/>
            </a:pPr>
            <a:r>
              <a:rPr lang="en-US" dirty="0"/>
              <a:t>Coherent Hierarchy </a:t>
            </a:r>
          </a:p>
          <a:p>
            <a:endParaRPr lang="nl-BE" dirty="0"/>
          </a:p>
        </p:txBody>
      </p:sp>
      <p:sp>
        <p:nvSpPr>
          <p:cNvPr id="12" name="TextBox 11">
            <a:extLst>
              <a:ext uri="{FF2B5EF4-FFF2-40B4-BE49-F238E27FC236}">
                <a16:creationId xmlns:a16="http://schemas.microsoft.com/office/drawing/2014/main" id="{0CDA0FC1-4281-4799-974F-D21BD262C8C2}"/>
              </a:ext>
            </a:extLst>
          </p:cNvPr>
          <p:cNvSpPr txBox="1"/>
          <p:nvPr/>
        </p:nvSpPr>
        <p:spPr>
          <a:xfrm>
            <a:off x="5315405" y="3938611"/>
            <a:ext cx="2932154" cy="369332"/>
          </a:xfrm>
          <a:prstGeom prst="rect">
            <a:avLst/>
          </a:prstGeom>
          <a:noFill/>
        </p:spPr>
        <p:txBody>
          <a:bodyPr wrap="square" rtlCol="0">
            <a:spAutoFit/>
          </a:bodyPr>
          <a:lstStyle/>
          <a:p>
            <a:r>
              <a:rPr lang="en-US" b="1" dirty="0">
                <a:solidFill>
                  <a:srgbClr val="FF0000"/>
                </a:solidFill>
              </a:rPr>
              <a:t>Challenges Summary </a:t>
            </a:r>
            <a:endParaRPr lang="nl-BE" b="1" dirty="0">
              <a:solidFill>
                <a:srgbClr val="FF0000"/>
              </a:solidFill>
            </a:endParaRPr>
          </a:p>
        </p:txBody>
      </p:sp>
      <p:sp>
        <p:nvSpPr>
          <p:cNvPr id="13" name="Arrow: Left-Right 12">
            <a:extLst>
              <a:ext uri="{FF2B5EF4-FFF2-40B4-BE49-F238E27FC236}">
                <a16:creationId xmlns:a16="http://schemas.microsoft.com/office/drawing/2014/main" id="{A07611B7-F196-4248-A427-CF391AE78955}"/>
              </a:ext>
            </a:extLst>
          </p:cNvPr>
          <p:cNvSpPr/>
          <p:nvPr/>
        </p:nvSpPr>
        <p:spPr>
          <a:xfrm>
            <a:off x="5450948" y="4673407"/>
            <a:ext cx="1857294" cy="699911"/>
          </a:xfrm>
          <a:prstGeom prst="leftRightArrow">
            <a:avLst/>
          </a:prstGeom>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l-BE"/>
          </a:p>
        </p:txBody>
      </p:sp>
      <p:sp>
        <p:nvSpPr>
          <p:cNvPr id="14" name="Title 2">
            <a:extLst>
              <a:ext uri="{FF2B5EF4-FFF2-40B4-BE49-F238E27FC236}">
                <a16:creationId xmlns:a16="http://schemas.microsoft.com/office/drawing/2014/main" id="{798E6058-5358-4EE7-B70B-239604D48229}"/>
              </a:ext>
            </a:extLst>
          </p:cNvPr>
          <p:cNvSpPr>
            <a:spLocks noGrp="1"/>
          </p:cNvSpPr>
          <p:nvPr>
            <p:ph type="title"/>
          </p:nvPr>
        </p:nvSpPr>
        <p:spPr>
          <a:xfrm>
            <a:off x="2954162" y="315138"/>
            <a:ext cx="9169012" cy="548640"/>
          </a:xfrm>
        </p:spPr>
        <p:txBody>
          <a:bodyPr/>
          <a:lstStyle/>
          <a:p>
            <a:r>
              <a:rPr lang="en-US" dirty="0"/>
              <a:t>Aim of this Work</a:t>
            </a:r>
            <a:endParaRPr lang="nl-BE" dirty="0"/>
          </a:p>
        </p:txBody>
      </p:sp>
      <p:sp>
        <p:nvSpPr>
          <p:cNvPr id="15" name="Text Placeholder 3">
            <a:extLst>
              <a:ext uri="{FF2B5EF4-FFF2-40B4-BE49-F238E27FC236}">
                <a16:creationId xmlns:a16="http://schemas.microsoft.com/office/drawing/2014/main" id="{7BB1D0A7-AEF7-498E-9F8A-1934B73030D8}"/>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Bridge the Gap</a:t>
            </a:r>
            <a:endParaRPr lang="nl-BE" dirty="0">
              <a:solidFill>
                <a:srgbClr val="FF0000"/>
              </a:solidFill>
            </a:endParaRPr>
          </a:p>
        </p:txBody>
      </p:sp>
    </p:spTree>
    <p:extLst>
      <p:ext uri="{BB962C8B-B14F-4D97-AF65-F5344CB8AC3E}">
        <p14:creationId xmlns:p14="http://schemas.microsoft.com/office/powerpoint/2010/main" val="6670175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A535DD-780B-48C0-A64B-BE60460E2A3E}"/>
              </a:ext>
            </a:extLst>
          </p:cNvPr>
          <p:cNvSpPr txBox="1"/>
          <p:nvPr/>
        </p:nvSpPr>
        <p:spPr>
          <a:xfrm>
            <a:off x="683527" y="1760162"/>
            <a:ext cx="7071940" cy="4460016"/>
          </a:xfrm>
          <a:prstGeom prst="rect">
            <a:avLst/>
          </a:prstGeom>
          <a:noFill/>
        </p:spPr>
        <p:txBody>
          <a:bodyPr wrap="square" rtlCol="0">
            <a:noAutofit/>
          </a:bodyPr>
          <a:lstStyle/>
          <a:p>
            <a:r>
              <a:rPr lang="en-US" b="1" dirty="0">
                <a:solidFill>
                  <a:srgbClr val="FF0000"/>
                </a:solidFill>
              </a:rPr>
              <a:t>Our Proposal: </a:t>
            </a:r>
          </a:p>
          <a:p>
            <a:r>
              <a:rPr lang="en-US" dirty="0"/>
              <a:t>Follow the Hierarchical Forecasting Methodology</a:t>
            </a:r>
          </a:p>
          <a:p>
            <a:endParaRPr lang="en-US" dirty="0"/>
          </a:p>
          <a:p>
            <a:r>
              <a:rPr lang="en-US" b="1" dirty="0">
                <a:solidFill>
                  <a:srgbClr val="FF0000"/>
                </a:solidFill>
              </a:rPr>
              <a:t>Step 1</a:t>
            </a:r>
            <a:r>
              <a:rPr lang="en-US" dirty="0"/>
              <a:t>: Base Forecasts for each Cross – Section </a:t>
            </a:r>
          </a:p>
          <a:p>
            <a:endParaRPr lang="en-US" sz="1600" dirty="0"/>
          </a:p>
          <a:p>
            <a:pPr marL="285750" indent="-285750">
              <a:buFont typeface="Courier New" panose="02070309020205020404" pitchFamily="49" charset="0"/>
              <a:buChar char="o"/>
            </a:pPr>
            <a:r>
              <a:rPr lang="en-US" dirty="0"/>
              <a:t>Forecast the Demand for Each Echelon</a:t>
            </a:r>
          </a:p>
          <a:p>
            <a:pPr marL="285750" indent="-285750">
              <a:buFont typeface="Courier New" panose="02070309020205020404" pitchFamily="49" charset="0"/>
              <a:buChar char="o"/>
            </a:pPr>
            <a:r>
              <a:rPr lang="en-US" dirty="0"/>
              <a:t>Global forecasting time</a:t>
            </a:r>
          </a:p>
          <a:p>
            <a:pPr marL="285750" indent="-285750">
              <a:buFont typeface="Courier New" panose="02070309020205020404" pitchFamily="49" charset="0"/>
              <a:buChar char="o"/>
            </a:pPr>
            <a:r>
              <a:rPr lang="en-US" dirty="0"/>
              <a:t>Different Frequencies</a:t>
            </a:r>
          </a:p>
          <a:p>
            <a:endParaRPr lang="en-US" dirty="0"/>
          </a:p>
          <a:p>
            <a:r>
              <a:rPr lang="en-US" b="1" dirty="0">
                <a:solidFill>
                  <a:srgbClr val="FF0000"/>
                </a:solidFill>
              </a:rPr>
              <a:t>Step 2</a:t>
            </a:r>
            <a:r>
              <a:rPr lang="en-US" dirty="0"/>
              <a:t>: Data – Driven Reconciliation: Solve Challenges</a:t>
            </a:r>
          </a:p>
          <a:p>
            <a:endParaRPr lang="en-US" dirty="0"/>
          </a:p>
          <a:p>
            <a:pPr marL="342900" indent="-342900">
              <a:buFont typeface="Courier New" panose="02070309020205020404" pitchFamily="49" charset="0"/>
              <a:buChar char="o"/>
            </a:pPr>
            <a:r>
              <a:rPr lang="en-US" dirty="0"/>
              <a:t>Neural Networks for Reconciliation </a:t>
            </a:r>
            <a:r>
              <a:rPr lang="en-US" sz="1400" dirty="0"/>
              <a:t>(Theodosiou &amp; </a:t>
            </a:r>
            <a:r>
              <a:rPr lang="en-US" sz="1400" dirty="0" err="1"/>
              <a:t>Kourentzes</a:t>
            </a:r>
            <a:r>
              <a:rPr lang="en-US" sz="1400" dirty="0"/>
              <a:t>, 2021)</a:t>
            </a:r>
            <a:endParaRPr lang="en-US" dirty="0"/>
          </a:p>
          <a:p>
            <a:pPr marL="342900" indent="-342900">
              <a:buFont typeface="Courier New" panose="02070309020205020404" pitchFamily="49" charset="0"/>
              <a:buChar char="o"/>
            </a:pPr>
            <a:r>
              <a:rPr lang="en-US" dirty="0"/>
              <a:t>Optimize on Selected Target Levels Considering Current Stock</a:t>
            </a:r>
          </a:p>
          <a:p>
            <a:pPr marL="342900" indent="-342900">
              <a:buFont typeface="Courier New" panose="02070309020205020404" pitchFamily="49" charset="0"/>
              <a:buChar char="o"/>
            </a:pPr>
            <a:r>
              <a:rPr lang="en-US" dirty="0"/>
              <a:t>Propagate Orders to Higher Levels</a:t>
            </a:r>
          </a:p>
          <a:p>
            <a:pPr marL="342900" indent="-342900">
              <a:buFont typeface="Courier New" panose="02070309020205020404" pitchFamily="49" charset="0"/>
              <a:buChar char="o"/>
            </a:pPr>
            <a:endParaRPr lang="en-US" dirty="0"/>
          </a:p>
          <a:p>
            <a:pPr marL="285750" indent="-285750">
              <a:buFont typeface="Courier New" panose="02070309020205020404" pitchFamily="49" charset="0"/>
              <a:buChar char="o"/>
            </a:pPr>
            <a:endParaRPr lang="en-US" dirty="0"/>
          </a:p>
          <a:p>
            <a:endParaRPr lang="nl-BE" dirty="0"/>
          </a:p>
        </p:txBody>
      </p:sp>
      <p:sp>
        <p:nvSpPr>
          <p:cNvPr id="6" name="TextBox 5">
            <a:extLst>
              <a:ext uri="{FF2B5EF4-FFF2-40B4-BE49-F238E27FC236}">
                <a16:creationId xmlns:a16="http://schemas.microsoft.com/office/drawing/2014/main" id="{D8612F68-B204-48E5-AC5F-A21A85449ACB}"/>
              </a:ext>
            </a:extLst>
          </p:cNvPr>
          <p:cNvSpPr txBox="1"/>
          <p:nvPr/>
        </p:nvSpPr>
        <p:spPr>
          <a:xfrm>
            <a:off x="472583" y="6413468"/>
            <a:ext cx="11970937" cy="487894"/>
          </a:xfrm>
          <a:prstGeom prst="rect">
            <a:avLst/>
          </a:prstGeom>
          <a:noFill/>
        </p:spPr>
        <p:txBody>
          <a:bodyPr wrap="square" rtlCol="0">
            <a:noAutofit/>
          </a:bodyPr>
          <a:lstStyle/>
          <a:p>
            <a:pPr rtl="0">
              <a:spcBef>
                <a:spcPts val="0"/>
              </a:spcBef>
              <a:spcAft>
                <a:spcPts val="0"/>
              </a:spcAft>
            </a:pPr>
            <a:r>
              <a:rPr lang="nl-BE" sz="1000" b="0" i="0" u="none" strike="noStrike" dirty="0">
                <a:solidFill>
                  <a:srgbClr val="000000"/>
                </a:solidFill>
                <a:effectLst/>
              </a:rPr>
              <a:t>Theodosiou, Filotas &amp; </a:t>
            </a:r>
            <a:r>
              <a:rPr lang="nl-BE" sz="1000" b="0" i="0" u="none" strike="noStrike" dirty="0" err="1">
                <a:solidFill>
                  <a:srgbClr val="000000"/>
                </a:solidFill>
                <a:effectLst/>
              </a:rPr>
              <a:t>Kourentzes</a:t>
            </a:r>
            <a:r>
              <a:rPr lang="nl-BE" sz="1000" b="0" i="0" u="none" strike="noStrike" dirty="0">
                <a:solidFill>
                  <a:srgbClr val="000000"/>
                </a:solidFill>
                <a:effectLst/>
              </a:rPr>
              <a:t>, </a:t>
            </a:r>
            <a:r>
              <a:rPr lang="nl-BE" sz="1000" b="0" i="0" u="none" strike="noStrike" dirty="0" err="1">
                <a:solidFill>
                  <a:srgbClr val="000000"/>
                </a:solidFill>
                <a:effectLst/>
              </a:rPr>
              <a:t>Nikolas</a:t>
            </a:r>
            <a:r>
              <a:rPr lang="nl-BE" sz="1000" b="0" i="0" u="none" strike="noStrike" dirty="0">
                <a:solidFill>
                  <a:srgbClr val="000000"/>
                </a:solidFill>
                <a:effectLst/>
              </a:rPr>
              <a:t>. (2021) </a:t>
            </a:r>
            <a:r>
              <a:rPr lang="nl-BE" sz="1000" b="0" i="0" u="none" strike="noStrike" dirty="0" err="1">
                <a:solidFill>
                  <a:srgbClr val="000000"/>
                </a:solidFill>
                <a:effectLst/>
              </a:rPr>
              <a:t>Forecasting</a:t>
            </a:r>
            <a:r>
              <a:rPr lang="nl-BE" sz="1000" b="0" i="0" u="none" strike="noStrike" dirty="0">
                <a:solidFill>
                  <a:srgbClr val="000000"/>
                </a:solidFill>
                <a:effectLst/>
              </a:rPr>
              <a:t> </a:t>
            </a:r>
            <a:r>
              <a:rPr lang="nl-BE" sz="1000" b="0" i="0" u="none" strike="noStrike" dirty="0" err="1">
                <a:solidFill>
                  <a:srgbClr val="000000"/>
                </a:solidFill>
                <a:effectLst/>
              </a:rPr>
              <a:t>with</a:t>
            </a:r>
            <a:r>
              <a:rPr lang="nl-BE" sz="1000" b="0" i="0" u="none" strike="noStrike" dirty="0">
                <a:solidFill>
                  <a:srgbClr val="000000"/>
                </a:solidFill>
                <a:effectLst/>
              </a:rPr>
              <a:t> </a:t>
            </a:r>
            <a:r>
              <a:rPr lang="nl-BE" sz="1000" b="0" i="0" u="none" strike="noStrike" dirty="0" err="1">
                <a:solidFill>
                  <a:srgbClr val="000000"/>
                </a:solidFill>
                <a:effectLst/>
              </a:rPr>
              <a:t>Deep</a:t>
            </a:r>
            <a:r>
              <a:rPr lang="nl-BE" sz="1000" b="0" i="0" u="none" strike="noStrike" dirty="0">
                <a:solidFill>
                  <a:srgbClr val="000000"/>
                </a:solidFill>
                <a:effectLst/>
              </a:rPr>
              <a:t> </a:t>
            </a:r>
            <a:r>
              <a:rPr lang="nl-BE" sz="1000" b="0" i="0" u="none" strike="noStrike" dirty="0" err="1">
                <a:solidFill>
                  <a:srgbClr val="000000"/>
                </a:solidFill>
                <a:effectLst/>
              </a:rPr>
              <a:t>Temporal</a:t>
            </a:r>
            <a:r>
              <a:rPr lang="nl-BE" sz="1000" b="0" i="0" u="none" strike="noStrike" dirty="0">
                <a:solidFill>
                  <a:srgbClr val="000000"/>
                </a:solidFill>
                <a:effectLst/>
              </a:rPr>
              <a:t> </a:t>
            </a:r>
            <a:r>
              <a:rPr lang="nl-BE" sz="1000" b="0" i="0" u="none" strike="noStrike" dirty="0" err="1">
                <a:solidFill>
                  <a:srgbClr val="000000"/>
                </a:solidFill>
                <a:effectLst/>
              </a:rPr>
              <a:t>Hierarchies</a:t>
            </a:r>
            <a:r>
              <a:rPr lang="nl-BE" sz="1000" b="0" i="0" u="none" strike="noStrike" dirty="0">
                <a:solidFill>
                  <a:srgbClr val="000000"/>
                </a:solidFill>
                <a:effectLst/>
              </a:rPr>
              <a:t>. SSRN </a:t>
            </a:r>
            <a:r>
              <a:rPr lang="nl-BE" sz="1000" b="0" i="0" u="none" strike="noStrike" dirty="0" err="1">
                <a:solidFill>
                  <a:srgbClr val="000000"/>
                </a:solidFill>
                <a:effectLst/>
              </a:rPr>
              <a:t>Scholarly</a:t>
            </a:r>
            <a:r>
              <a:rPr lang="nl-BE" sz="1000" b="0" i="0" u="none" strike="noStrike" dirty="0">
                <a:solidFill>
                  <a:srgbClr val="000000"/>
                </a:solidFill>
                <a:effectLst/>
              </a:rPr>
              <a:t> Paper ID 3918315. </a:t>
            </a:r>
            <a:r>
              <a:rPr lang="nl-BE" sz="1000" b="0" i="0" u="none" strike="noStrike" dirty="0" err="1">
                <a:solidFill>
                  <a:srgbClr val="000000"/>
                </a:solidFill>
                <a:effectLst/>
              </a:rPr>
              <a:t>Social</a:t>
            </a:r>
            <a:r>
              <a:rPr lang="nl-BE" sz="1000" b="0" i="0" u="none" strike="noStrike" dirty="0">
                <a:solidFill>
                  <a:srgbClr val="000000"/>
                </a:solidFill>
                <a:effectLst/>
              </a:rPr>
              <a:t> </a:t>
            </a:r>
            <a:r>
              <a:rPr lang="nl-BE" sz="1000" b="0" i="0" u="none" strike="noStrike" dirty="0" err="1">
                <a:solidFill>
                  <a:srgbClr val="000000"/>
                </a:solidFill>
                <a:effectLst/>
              </a:rPr>
              <a:t>Science</a:t>
            </a:r>
            <a:r>
              <a:rPr lang="nl-BE" sz="1000" b="0" i="0" u="none" strike="noStrike" dirty="0">
                <a:solidFill>
                  <a:srgbClr val="000000"/>
                </a:solidFill>
                <a:effectLst/>
              </a:rPr>
              <a:t> Research</a:t>
            </a:r>
            <a:endParaRPr lang="nl-BE" sz="1000" b="0" dirty="0">
              <a:effectLst/>
            </a:endParaRPr>
          </a:p>
          <a:p>
            <a:br>
              <a:rPr lang="nl-BE" sz="1000" dirty="0"/>
            </a:br>
            <a:endParaRPr lang="nl-BE" sz="1000" dirty="0"/>
          </a:p>
        </p:txBody>
      </p:sp>
      <p:pic>
        <p:nvPicPr>
          <p:cNvPr id="7" name="Picture 2">
            <a:extLst>
              <a:ext uri="{FF2B5EF4-FFF2-40B4-BE49-F238E27FC236}">
                <a16:creationId xmlns:a16="http://schemas.microsoft.com/office/drawing/2014/main" id="{2613B031-8316-4D93-9280-BA823DC708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0" y="6264268"/>
            <a:ext cx="387979" cy="5178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motorcycle in a warehouse&#10;&#10;Description automatically generated with medium confidence">
            <a:extLst>
              <a:ext uri="{FF2B5EF4-FFF2-40B4-BE49-F238E27FC236}">
                <a16:creationId xmlns:a16="http://schemas.microsoft.com/office/drawing/2014/main" id="{4B2D6205-23C7-456E-B421-CF5A0BCF0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4822" y="1615835"/>
            <a:ext cx="4114800" cy="4114800"/>
          </a:xfrm>
          <a:prstGeom prst="rect">
            <a:avLst/>
          </a:prstGeom>
        </p:spPr>
      </p:pic>
      <p:sp>
        <p:nvSpPr>
          <p:cNvPr id="10" name="Title 2">
            <a:extLst>
              <a:ext uri="{FF2B5EF4-FFF2-40B4-BE49-F238E27FC236}">
                <a16:creationId xmlns:a16="http://schemas.microsoft.com/office/drawing/2014/main" id="{00A7067F-EFE5-4477-AFD3-A6758E807FDB}"/>
              </a:ext>
            </a:extLst>
          </p:cNvPr>
          <p:cNvSpPr>
            <a:spLocks noGrp="1"/>
          </p:cNvSpPr>
          <p:nvPr>
            <p:ph type="title"/>
          </p:nvPr>
        </p:nvSpPr>
        <p:spPr>
          <a:xfrm>
            <a:off x="2954162" y="326173"/>
            <a:ext cx="9169012" cy="548640"/>
          </a:xfrm>
        </p:spPr>
        <p:txBody>
          <a:bodyPr/>
          <a:lstStyle/>
          <a:p>
            <a:r>
              <a:rPr lang="en-US" dirty="0"/>
              <a:t>The How to!</a:t>
            </a:r>
            <a:endParaRPr lang="nl-BE" dirty="0"/>
          </a:p>
        </p:txBody>
      </p:sp>
      <p:sp>
        <p:nvSpPr>
          <p:cNvPr id="11" name="Text Placeholder 3">
            <a:extLst>
              <a:ext uri="{FF2B5EF4-FFF2-40B4-BE49-F238E27FC236}">
                <a16:creationId xmlns:a16="http://schemas.microsoft.com/office/drawing/2014/main" id="{C6B0394B-F351-469E-8A85-A61118800808}"/>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Proposed Methodology</a:t>
            </a:r>
            <a:endParaRPr lang="nl-BE" dirty="0">
              <a:solidFill>
                <a:srgbClr val="FF0000"/>
              </a:solidFill>
            </a:endParaRPr>
          </a:p>
        </p:txBody>
      </p:sp>
    </p:spTree>
    <p:extLst>
      <p:ext uri="{BB962C8B-B14F-4D97-AF65-F5344CB8AC3E}">
        <p14:creationId xmlns:p14="http://schemas.microsoft.com/office/powerpoint/2010/main" val="3424093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24">
            <a:extLst>
              <a:ext uri="{FF2B5EF4-FFF2-40B4-BE49-F238E27FC236}">
                <a16:creationId xmlns:a16="http://schemas.microsoft.com/office/drawing/2014/main" id="{17A1076D-FABF-4AA6-83C5-3955498185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2181" y="2647306"/>
            <a:ext cx="6838950" cy="1962150"/>
          </a:xfrm>
          <a:prstGeom prst="rect">
            <a:avLst/>
          </a:prstGeom>
          <a:noFill/>
          <a:extLst>
            <a:ext uri="{909E8E84-426E-40DD-AFC4-6F175D3DCCD1}">
              <a14:hiddenFill xmlns:a14="http://schemas.microsoft.com/office/drawing/2010/main">
                <a:solidFill>
                  <a:srgbClr val="FFFFFF"/>
                </a:solidFill>
              </a14:hiddenFill>
            </a:ext>
          </a:extLst>
        </p:spPr>
      </p:pic>
      <p:sp>
        <p:nvSpPr>
          <p:cNvPr id="122" name="TextBox 121">
            <a:extLst>
              <a:ext uri="{FF2B5EF4-FFF2-40B4-BE49-F238E27FC236}">
                <a16:creationId xmlns:a16="http://schemas.microsoft.com/office/drawing/2014/main" id="{1B7B1611-77FB-41EB-B368-46EB1F4BBB16}"/>
              </a:ext>
            </a:extLst>
          </p:cNvPr>
          <p:cNvSpPr txBox="1"/>
          <p:nvPr/>
        </p:nvSpPr>
        <p:spPr>
          <a:xfrm>
            <a:off x="4042248" y="3198015"/>
            <a:ext cx="1354925" cy="307777"/>
          </a:xfrm>
          <a:prstGeom prst="rect">
            <a:avLst/>
          </a:prstGeom>
          <a:noFill/>
        </p:spPr>
        <p:txBody>
          <a:bodyPr wrap="square" rtlCol="0">
            <a:spAutoFit/>
          </a:bodyPr>
          <a:lstStyle/>
          <a:p>
            <a:pPr algn="ctr"/>
            <a:r>
              <a:rPr lang="en-US" sz="1400" b="1" dirty="0"/>
              <a:t>Input X</a:t>
            </a:r>
            <a:endParaRPr lang="en-US" sz="1600" dirty="0"/>
          </a:p>
        </p:txBody>
      </p:sp>
      <mc:AlternateContent xmlns:mc="http://schemas.openxmlformats.org/markup-compatibility/2006" xmlns:a14="http://schemas.microsoft.com/office/drawing/2010/main">
        <mc:Choice Requires="a14">
          <p:sp>
            <p:nvSpPr>
              <p:cNvPr id="123" name="TextBox 122">
                <a:extLst>
                  <a:ext uri="{FF2B5EF4-FFF2-40B4-BE49-F238E27FC236}">
                    <a16:creationId xmlns:a16="http://schemas.microsoft.com/office/drawing/2014/main" id="{890F1DD9-E966-4BB1-9C55-203FB66ADBE2}"/>
                  </a:ext>
                </a:extLst>
              </p:cNvPr>
              <p:cNvSpPr txBox="1"/>
              <p:nvPr/>
            </p:nvSpPr>
            <p:spPr>
              <a:xfrm>
                <a:off x="6283254" y="2486992"/>
                <a:ext cx="383054" cy="3424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0</m:t>
                                  </m:r>
                                </m:sub>
                              </m:sSub>
                            </m:e>
                          </m:acc>
                        </m:e>
                        <m:sup>
                          <m:r>
                            <a:rPr lang="en-US" b="0" i="1" smtClean="0">
                              <a:latin typeface="Cambria Math" panose="02040503050406030204" pitchFamily="18" charset="0"/>
                            </a:rPr>
                            <m:t>𝑆</m:t>
                          </m:r>
                        </m:sup>
                      </m:sSup>
                    </m:oMath>
                  </m:oMathPara>
                </a14:m>
                <a:endParaRPr lang="nl-BE" dirty="0"/>
              </a:p>
            </p:txBody>
          </p:sp>
        </mc:Choice>
        <mc:Fallback xmlns="">
          <p:sp>
            <p:nvSpPr>
              <p:cNvPr id="123" name="TextBox 122">
                <a:extLst>
                  <a:ext uri="{FF2B5EF4-FFF2-40B4-BE49-F238E27FC236}">
                    <a16:creationId xmlns:a16="http://schemas.microsoft.com/office/drawing/2014/main" id="{890F1DD9-E966-4BB1-9C55-203FB66ADBE2}"/>
                  </a:ext>
                </a:extLst>
              </p:cNvPr>
              <p:cNvSpPr txBox="1">
                <a:spLocks noRot="1" noChangeAspect="1" noMove="1" noResize="1" noEditPoints="1" noAdjustHandles="1" noChangeArrowheads="1" noChangeShapeType="1" noTextEdit="1"/>
              </p:cNvSpPr>
              <p:nvPr/>
            </p:nvSpPr>
            <p:spPr>
              <a:xfrm>
                <a:off x="6283254" y="2486992"/>
                <a:ext cx="383054" cy="342466"/>
              </a:xfrm>
              <a:prstGeom prst="rect">
                <a:avLst/>
              </a:prstGeom>
              <a:blipFill>
                <a:blip r:embed="rId3"/>
                <a:stretch>
                  <a:fillRect l="-14286" t="-1786" r="-23810"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24" name="TextBox 123">
                <a:extLst>
                  <a:ext uri="{FF2B5EF4-FFF2-40B4-BE49-F238E27FC236}">
                    <a16:creationId xmlns:a16="http://schemas.microsoft.com/office/drawing/2014/main" id="{6CAAA6F1-E543-465D-9F19-4F1E7BCC9D9E}"/>
                  </a:ext>
                </a:extLst>
              </p:cNvPr>
              <p:cNvSpPr txBox="1"/>
              <p:nvPr/>
            </p:nvSpPr>
            <p:spPr>
              <a:xfrm>
                <a:off x="8711715" y="2464293"/>
                <a:ext cx="405816" cy="3408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0</m:t>
                                  </m:r>
                                </m:sub>
                              </m:sSub>
                            </m:e>
                          </m:acc>
                        </m:e>
                        <m:sup>
                          <m:r>
                            <a:rPr lang="en-US" b="0" i="1" smtClean="0">
                              <a:latin typeface="Cambria Math" panose="02040503050406030204" pitchFamily="18" charset="0"/>
                            </a:rPr>
                            <m:t>𝐷</m:t>
                          </m:r>
                        </m:sup>
                      </m:sSup>
                    </m:oMath>
                  </m:oMathPara>
                </a14:m>
                <a:endParaRPr lang="nl-BE" dirty="0"/>
              </a:p>
            </p:txBody>
          </p:sp>
        </mc:Choice>
        <mc:Fallback xmlns="">
          <p:sp>
            <p:nvSpPr>
              <p:cNvPr id="124" name="TextBox 123">
                <a:extLst>
                  <a:ext uri="{FF2B5EF4-FFF2-40B4-BE49-F238E27FC236}">
                    <a16:creationId xmlns:a16="http://schemas.microsoft.com/office/drawing/2014/main" id="{6CAAA6F1-E543-465D-9F19-4F1E7BCC9D9E}"/>
                  </a:ext>
                </a:extLst>
              </p:cNvPr>
              <p:cNvSpPr txBox="1">
                <a:spLocks noRot="1" noChangeAspect="1" noMove="1" noResize="1" noEditPoints="1" noAdjustHandles="1" noChangeArrowheads="1" noChangeShapeType="1" noTextEdit="1"/>
              </p:cNvSpPr>
              <p:nvPr/>
            </p:nvSpPr>
            <p:spPr>
              <a:xfrm>
                <a:off x="8711715" y="2464293"/>
                <a:ext cx="405816" cy="340863"/>
              </a:xfrm>
              <a:prstGeom prst="rect">
                <a:avLst/>
              </a:prstGeom>
              <a:blipFill>
                <a:blip r:embed="rId4"/>
                <a:stretch>
                  <a:fillRect l="-11940" t="-1786" r="-22388" b="-14286"/>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25" name="TextBox 124">
                <a:extLst>
                  <a:ext uri="{FF2B5EF4-FFF2-40B4-BE49-F238E27FC236}">
                    <a16:creationId xmlns:a16="http://schemas.microsoft.com/office/drawing/2014/main" id="{C807D73C-E507-4EA3-9129-D9795226C2AE}"/>
                  </a:ext>
                </a:extLst>
              </p:cNvPr>
              <p:cNvSpPr txBox="1"/>
              <p:nvPr/>
            </p:nvSpPr>
            <p:spPr>
              <a:xfrm>
                <a:off x="11162938" y="2464293"/>
                <a:ext cx="433067" cy="3408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0</m:t>
                                  </m:r>
                                </m:sub>
                              </m:sSub>
                            </m:e>
                          </m:acc>
                        </m:e>
                        <m:sup>
                          <m:r>
                            <a:rPr lang="en-US" b="0" i="1" smtClean="0">
                              <a:latin typeface="Cambria Math" panose="02040503050406030204" pitchFamily="18" charset="0"/>
                            </a:rPr>
                            <m:t>𝑀</m:t>
                          </m:r>
                        </m:sup>
                      </m:sSup>
                    </m:oMath>
                  </m:oMathPara>
                </a14:m>
                <a:endParaRPr lang="nl-BE" dirty="0"/>
              </a:p>
            </p:txBody>
          </p:sp>
        </mc:Choice>
        <mc:Fallback xmlns="">
          <p:sp>
            <p:nvSpPr>
              <p:cNvPr id="125" name="TextBox 124">
                <a:extLst>
                  <a:ext uri="{FF2B5EF4-FFF2-40B4-BE49-F238E27FC236}">
                    <a16:creationId xmlns:a16="http://schemas.microsoft.com/office/drawing/2014/main" id="{C807D73C-E507-4EA3-9129-D9795226C2AE}"/>
                  </a:ext>
                </a:extLst>
              </p:cNvPr>
              <p:cNvSpPr txBox="1">
                <a:spLocks noRot="1" noChangeAspect="1" noMove="1" noResize="1" noEditPoints="1" noAdjustHandles="1" noChangeArrowheads="1" noChangeShapeType="1" noTextEdit="1"/>
              </p:cNvSpPr>
              <p:nvPr/>
            </p:nvSpPr>
            <p:spPr>
              <a:xfrm>
                <a:off x="11162938" y="2464293"/>
                <a:ext cx="433067" cy="340863"/>
              </a:xfrm>
              <a:prstGeom prst="rect">
                <a:avLst/>
              </a:prstGeom>
              <a:blipFill>
                <a:blip r:embed="rId5"/>
                <a:stretch>
                  <a:fillRect l="-11268" t="-1786" r="-22535" b="-14286"/>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26" name="TextBox 125">
                <a:extLst>
                  <a:ext uri="{FF2B5EF4-FFF2-40B4-BE49-F238E27FC236}">
                    <a16:creationId xmlns:a16="http://schemas.microsoft.com/office/drawing/2014/main" id="{5EAAF995-FCDB-4468-A2EA-AC8E2DD570E0}"/>
                  </a:ext>
                </a:extLst>
              </p:cNvPr>
              <p:cNvSpPr txBox="1"/>
              <p:nvPr/>
            </p:nvSpPr>
            <p:spPr>
              <a:xfrm>
                <a:off x="4677243" y="3465823"/>
                <a:ext cx="411844" cy="3459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nl-BE" b="1" i="1" smtClean="0">
                              <a:latin typeface="Cambria Math" panose="02040503050406030204" pitchFamily="18" charset="0"/>
                            </a:rPr>
                          </m:ctrlPr>
                        </m:sSupPr>
                        <m:e>
                          <m:acc>
                            <m:accPr>
                              <m:chr m:val="̂"/>
                              <m:ctrlPr>
                                <a:rPr lang="en-US" b="1" i="1" smtClean="0">
                                  <a:latin typeface="Cambria Math" panose="02040503050406030204" pitchFamily="18" charset="0"/>
                                </a:rPr>
                              </m:ctrlPr>
                            </m:accPr>
                            <m:e>
                              <m:sSub>
                                <m:sSubPr>
                                  <m:ctrlPr>
                                    <a:rPr lang="en-US" b="1" i="1" smtClean="0">
                                      <a:latin typeface="Cambria Math" panose="02040503050406030204" pitchFamily="18" charset="0"/>
                                    </a:rPr>
                                  </m:ctrlPr>
                                </m:sSubPr>
                                <m:e>
                                  <m:r>
                                    <a:rPr lang="en-US" b="1" i="1" smtClean="0">
                                      <a:latin typeface="Cambria Math" panose="02040503050406030204" pitchFamily="18" charset="0"/>
                                    </a:rPr>
                                    <m:t>𝑫</m:t>
                                  </m:r>
                                </m:e>
                                <m:sub>
                                  <m:r>
                                    <a:rPr lang="en-US" b="1" i="1" smtClean="0">
                                      <a:latin typeface="Cambria Math" panose="02040503050406030204" pitchFamily="18" charset="0"/>
                                    </a:rPr>
                                    <m:t>𝒕</m:t>
                                  </m:r>
                                </m:sub>
                              </m:sSub>
                            </m:e>
                          </m:acc>
                        </m:e>
                        <m:sup>
                          <m:r>
                            <a:rPr lang="en-US" b="1" i="1" smtClean="0">
                              <a:latin typeface="Cambria Math" panose="02040503050406030204" pitchFamily="18" charset="0"/>
                            </a:rPr>
                            <m:t>𝑺</m:t>
                          </m:r>
                        </m:sup>
                      </m:sSup>
                    </m:oMath>
                  </m:oMathPara>
                </a14:m>
                <a:endParaRPr lang="nl-BE" b="1" dirty="0"/>
              </a:p>
            </p:txBody>
          </p:sp>
        </mc:Choice>
        <mc:Fallback xmlns="">
          <p:sp>
            <p:nvSpPr>
              <p:cNvPr id="126" name="TextBox 125">
                <a:extLst>
                  <a:ext uri="{FF2B5EF4-FFF2-40B4-BE49-F238E27FC236}">
                    <a16:creationId xmlns:a16="http://schemas.microsoft.com/office/drawing/2014/main" id="{5EAAF995-FCDB-4468-A2EA-AC8E2DD570E0}"/>
                  </a:ext>
                </a:extLst>
              </p:cNvPr>
              <p:cNvSpPr txBox="1">
                <a:spLocks noRot="1" noChangeAspect="1" noMove="1" noResize="1" noEditPoints="1" noAdjustHandles="1" noChangeArrowheads="1" noChangeShapeType="1" noTextEdit="1"/>
              </p:cNvSpPr>
              <p:nvPr/>
            </p:nvSpPr>
            <p:spPr>
              <a:xfrm>
                <a:off x="4677243" y="3465823"/>
                <a:ext cx="411844" cy="345929"/>
              </a:xfrm>
              <a:prstGeom prst="rect">
                <a:avLst/>
              </a:prstGeom>
              <a:blipFill>
                <a:blip r:embed="rId6"/>
                <a:stretch>
                  <a:fillRect l="-11765" t="-3571" r="-26471" b="-14286"/>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27" name="TextBox 126">
                <a:extLst>
                  <a:ext uri="{FF2B5EF4-FFF2-40B4-BE49-F238E27FC236}">
                    <a16:creationId xmlns:a16="http://schemas.microsoft.com/office/drawing/2014/main" id="{CB9F3E2E-69D9-4E07-94AA-6BCD46FB3A8C}"/>
                  </a:ext>
                </a:extLst>
              </p:cNvPr>
              <p:cNvSpPr txBox="1"/>
              <p:nvPr/>
            </p:nvSpPr>
            <p:spPr>
              <a:xfrm>
                <a:off x="6018145" y="4420734"/>
                <a:ext cx="370166" cy="3480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1" i="1" smtClean="0">
                              <a:latin typeface="Cambria Math" panose="02040503050406030204" pitchFamily="18" charset="0"/>
                            </a:rPr>
                          </m:ctrlPr>
                        </m:sSupPr>
                        <m:e>
                          <m:acc>
                            <m:accPr>
                              <m:chr m:val="̂"/>
                              <m:ctrlPr>
                                <a:rPr lang="en-US" b="1" i="1">
                                  <a:latin typeface="Cambria Math" panose="02040503050406030204" pitchFamily="18" charset="0"/>
                                </a:rPr>
                              </m:ctrlPr>
                            </m:accPr>
                            <m:e>
                              <m:sSub>
                                <m:sSubPr>
                                  <m:ctrlPr>
                                    <a:rPr lang="en-US" b="1" i="1">
                                      <a:latin typeface="Cambria Math" panose="02040503050406030204" pitchFamily="18" charset="0"/>
                                    </a:rPr>
                                  </m:ctrlPr>
                                </m:sSubPr>
                                <m:e>
                                  <m:r>
                                    <a:rPr lang="en-US" b="1" i="1">
                                      <a:latin typeface="Cambria Math" panose="02040503050406030204" pitchFamily="18" charset="0"/>
                                    </a:rPr>
                                    <m:t>𝑺</m:t>
                                  </m:r>
                                </m:e>
                                <m:sub>
                                  <m:r>
                                    <a:rPr lang="en-US" b="1" i="1" smtClean="0">
                                      <a:latin typeface="Cambria Math" panose="02040503050406030204" pitchFamily="18" charset="0"/>
                                    </a:rPr>
                                    <m:t>𝒕</m:t>
                                  </m:r>
                                </m:sub>
                              </m:sSub>
                            </m:e>
                          </m:acc>
                        </m:e>
                        <m:sup>
                          <m:r>
                            <a:rPr lang="en-US" b="1" i="1" smtClean="0">
                              <a:latin typeface="Cambria Math" panose="02040503050406030204" pitchFamily="18" charset="0"/>
                            </a:rPr>
                            <m:t>𝑺</m:t>
                          </m:r>
                        </m:sup>
                      </m:sSup>
                    </m:oMath>
                  </m:oMathPara>
                </a14:m>
                <a:endParaRPr lang="nl-BE" b="1" dirty="0"/>
              </a:p>
            </p:txBody>
          </p:sp>
        </mc:Choice>
        <mc:Fallback xmlns="">
          <p:sp>
            <p:nvSpPr>
              <p:cNvPr id="127" name="TextBox 126">
                <a:extLst>
                  <a:ext uri="{FF2B5EF4-FFF2-40B4-BE49-F238E27FC236}">
                    <a16:creationId xmlns:a16="http://schemas.microsoft.com/office/drawing/2014/main" id="{CB9F3E2E-69D9-4E07-94AA-6BCD46FB3A8C}"/>
                  </a:ext>
                </a:extLst>
              </p:cNvPr>
              <p:cNvSpPr txBox="1">
                <a:spLocks noRot="1" noChangeAspect="1" noMove="1" noResize="1" noEditPoints="1" noAdjustHandles="1" noChangeArrowheads="1" noChangeShapeType="1" noTextEdit="1"/>
              </p:cNvSpPr>
              <p:nvPr/>
            </p:nvSpPr>
            <p:spPr>
              <a:xfrm>
                <a:off x="6018145" y="4420734"/>
                <a:ext cx="370166" cy="348044"/>
              </a:xfrm>
              <a:prstGeom prst="rect">
                <a:avLst/>
              </a:prstGeom>
              <a:blipFill>
                <a:blip r:embed="rId7"/>
                <a:stretch>
                  <a:fillRect l="-13115" t="-1754" r="-37705" b="-12281"/>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28" name="TextBox 127">
                <a:extLst>
                  <a:ext uri="{FF2B5EF4-FFF2-40B4-BE49-F238E27FC236}">
                    <a16:creationId xmlns:a16="http://schemas.microsoft.com/office/drawing/2014/main" id="{26CB3DFF-3D09-451B-82C0-B672B42F79F1}"/>
                  </a:ext>
                </a:extLst>
              </p:cNvPr>
              <p:cNvSpPr txBox="1"/>
              <p:nvPr/>
            </p:nvSpPr>
            <p:spPr>
              <a:xfrm>
                <a:off x="8427730" y="4410059"/>
                <a:ext cx="400622" cy="3467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1" i="1" smtClean="0">
                              <a:latin typeface="Cambria Math" panose="02040503050406030204" pitchFamily="18" charset="0"/>
                            </a:rPr>
                          </m:ctrlPr>
                        </m:sSupPr>
                        <m:e>
                          <m:acc>
                            <m:accPr>
                              <m:chr m:val="̂"/>
                              <m:ctrlPr>
                                <a:rPr lang="en-US" b="1" i="1">
                                  <a:latin typeface="Cambria Math" panose="02040503050406030204" pitchFamily="18" charset="0"/>
                                </a:rPr>
                              </m:ctrlPr>
                            </m:accPr>
                            <m:e>
                              <m:sSub>
                                <m:sSubPr>
                                  <m:ctrlPr>
                                    <a:rPr lang="en-US" b="1" i="1">
                                      <a:latin typeface="Cambria Math" panose="02040503050406030204" pitchFamily="18" charset="0"/>
                                    </a:rPr>
                                  </m:ctrlPr>
                                </m:sSubPr>
                                <m:e>
                                  <m:r>
                                    <a:rPr lang="en-US" b="1" i="1">
                                      <a:latin typeface="Cambria Math" panose="02040503050406030204" pitchFamily="18" charset="0"/>
                                    </a:rPr>
                                    <m:t>𝑺</m:t>
                                  </m:r>
                                </m:e>
                                <m:sub>
                                  <m:r>
                                    <a:rPr lang="en-US" b="1" i="1" smtClean="0">
                                      <a:latin typeface="Cambria Math" panose="02040503050406030204" pitchFamily="18" charset="0"/>
                                    </a:rPr>
                                    <m:t>𝒕</m:t>
                                  </m:r>
                                </m:sub>
                              </m:sSub>
                            </m:e>
                          </m:acc>
                        </m:e>
                        <m:sup>
                          <m:r>
                            <a:rPr lang="en-US" b="1" i="1" smtClean="0">
                              <a:latin typeface="Cambria Math" panose="02040503050406030204" pitchFamily="18" charset="0"/>
                            </a:rPr>
                            <m:t>𝑫</m:t>
                          </m:r>
                        </m:sup>
                      </m:sSup>
                    </m:oMath>
                  </m:oMathPara>
                </a14:m>
                <a:endParaRPr lang="nl-BE" b="1" dirty="0"/>
              </a:p>
            </p:txBody>
          </p:sp>
        </mc:Choice>
        <mc:Fallback xmlns="">
          <p:sp>
            <p:nvSpPr>
              <p:cNvPr id="128" name="TextBox 127">
                <a:extLst>
                  <a:ext uri="{FF2B5EF4-FFF2-40B4-BE49-F238E27FC236}">
                    <a16:creationId xmlns:a16="http://schemas.microsoft.com/office/drawing/2014/main" id="{26CB3DFF-3D09-451B-82C0-B672B42F79F1}"/>
                  </a:ext>
                </a:extLst>
              </p:cNvPr>
              <p:cNvSpPr txBox="1">
                <a:spLocks noRot="1" noChangeAspect="1" noMove="1" noResize="1" noEditPoints="1" noAdjustHandles="1" noChangeArrowheads="1" noChangeShapeType="1" noTextEdit="1"/>
              </p:cNvSpPr>
              <p:nvPr/>
            </p:nvSpPr>
            <p:spPr>
              <a:xfrm>
                <a:off x="8427730" y="4410059"/>
                <a:ext cx="400622" cy="346762"/>
              </a:xfrm>
              <a:prstGeom prst="rect">
                <a:avLst/>
              </a:prstGeom>
              <a:blipFill>
                <a:blip r:embed="rId8"/>
                <a:stretch>
                  <a:fillRect l="-13846" t="-1754" r="-35385" b="-12281"/>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29" name="TextBox 128">
                <a:extLst>
                  <a:ext uri="{FF2B5EF4-FFF2-40B4-BE49-F238E27FC236}">
                    <a16:creationId xmlns:a16="http://schemas.microsoft.com/office/drawing/2014/main" id="{72EDF77E-2CA6-473C-9546-8D81E0D836D0}"/>
                  </a:ext>
                </a:extLst>
              </p:cNvPr>
              <p:cNvSpPr txBox="1"/>
              <p:nvPr/>
            </p:nvSpPr>
            <p:spPr>
              <a:xfrm>
                <a:off x="11066859" y="4410059"/>
                <a:ext cx="427874" cy="3467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b="1" i="1" smtClean="0">
                              <a:latin typeface="Cambria Math" panose="02040503050406030204" pitchFamily="18" charset="0"/>
                            </a:rPr>
                          </m:ctrlPr>
                        </m:sSupPr>
                        <m:e>
                          <m:acc>
                            <m:accPr>
                              <m:chr m:val="̂"/>
                              <m:ctrlPr>
                                <a:rPr lang="en-US" b="1" i="1">
                                  <a:latin typeface="Cambria Math" panose="02040503050406030204" pitchFamily="18" charset="0"/>
                                </a:rPr>
                              </m:ctrlPr>
                            </m:accPr>
                            <m:e>
                              <m:sSub>
                                <m:sSubPr>
                                  <m:ctrlPr>
                                    <a:rPr lang="en-US" b="1" i="1">
                                      <a:latin typeface="Cambria Math" panose="02040503050406030204" pitchFamily="18" charset="0"/>
                                    </a:rPr>
                                  </m:ctrlPr>
                                </m:sSubPr>
                                <m:e>
                                  <m:r>
                                    <a:rPr lang="en-US" b="1" i="1">
                                      <a:latin typeface="Cambria Math" panose="02040503050406030204" pitchFamily="18" charset="0"/>
                                    </a:rPr>
                                    <m:t>𝑺</m:t>
                                  </m:r>
                                </m:e>
                                <m:sub>
                                  <m:r>
                                    <a:rPr lang="en-US" b="1" i="1" smtClean="0">
                                      <a:latin typeface="Cambria Math" panose="02040503050406030204" pitchFamily="18" charset="0"/>
                                    </a:rPr>
                                    <m:t>𝒕</m:t>
                                  </m:r>
                                </m:sub>
                              </m:sSub>
                            </m:e>
                          </m:acc>
                        </m:e>
                        <m:sup>
                          <m:r>
                            <a:rPr lang="en-US" b="1" i="1" smtClean="0">
                              <a:latin typeface="Cambria Math" panose="02040503050406030204" pitchFamily="18" charset="0"/>
                            </a:rPr>
                            <m:t>𝑴</m:t>
                          </m:r>
                        </m:sup>
                      </m:sSup>
                    </m:oMath>
                  </m:oMathPara>
                </a14:m>
                <a:endParaRPr lang="nl-BE" b="1" dirty="0"/>
              </a:p>
            </p:txBody>
          </p:sp>
        </mc:Choice>
        <mc:Fallback xmlns="">
          <p:sp>
            <p:nvSpPr>
              <p:cNvPr id="129" name="TextBox 128">
                <a:extLst>
                  <a:ext uri="{FF2B5EF4-FFF2-40B4-BE49-F238E27FC236}">
                    <a16:creationId xmlns:a16="http://schemas.microsoft.com/office/drawing/2014/main" id="{72EDF77E-2CA6-473C-9546-8D81E0D836D0}"/>
                  </a:ext>
                </a:extLst>
              </p:cNvPr>
              <p:cNvSpPr txBox="1">
                <a:spLocks noRot="1" noChangeAspect="1" noMove="1" noResize="1" noEditPoints="1" noAdjustHandles="1" noChangeArrowheads="1" noChangeShapeType="1" noTextEdit="1"/>
              </p:cNvSpPr>
              <p:nvPr/>
            </p:nvSpPr>
            <p:spPr>
              <a:xfrm>
                <a:off x="11066859" y="4410059"/>
                <a:ext cx="427874" cy="346762"/>
              </a:xfrm>
              <a:prstGeom prst="rect">
                <a:avLst/>
              </a:prstGeom>
              <a:blipFill>
                <a:blip r:embed="rId9"/>
                <a:stretch>
                  <a:fillRect l="-11268" t="-1754" r="-30986" b="-12281"/>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30" name="TextBox 129">
                <a:extLst>
                  <a:ext uri="{FF2B5EF4-FFF2-40B4-BE49-F238E27FC236}">
                    <a16:creationId xmlns:a16="http://schemas.microsoft.com/office/drawing/2014/main" id="{DB081F02-8913-4F89-AE18-C7971967C3F9}"/>
                  </a:ext>
                </a:extLst>
              </p:cNvPr>
              <p:cNvSpPr txBox="1"/>
              <p:nvPr/>
            </p:nvSpPr>
            <p:spPr>
              <a:xfrm>
                <a:off x="6283254" y="3760516"/>
                <a:ext cx="407035" cy="3477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nl-BE" b="1" i="1" smtClean="0">
                              <a:latin typeface="Cambria Math" panose="02040503050406030204" pitchFamily="18" charset="0"/>
                            </a:rPr>
                          </m:ctrlPr>
                        </m:sSupPr>
                        <m:e>
                          <m:acc>
                            <m:accPr>
                              <m:chr m:val="̂"/>
                              <m:ctrlPr>
                                <a:rPr lang="en-US" b="1" i="1" smtClean="0">
                                  <a:latin typeface="Cambria Math" panose="02040503050406030204" pitchFamily="18" charset="0"/>
                                </a:rPr>
                              </m:ctrlPr>
                            </m:accPr>
                            <m:e>
                              <m:sSub>
                                <m:sSubPr>
                                  <m:ctrlPr>
                                    <a:rPr lang="en-US" b="1" i="1" smtClean="0">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𝒕</m:t>
                                  </m:r>
                                </m:sub>
                              </m:sSub>
                            </m:e>
                          </m:acc>
                        </m:e>
                        <m:sup>
                          <m:r>
                            <a:rPr lang="en-US" b="1" i="1" smtClean="0">
                              <a:latin typeface="Cambria Math" panose="02040503050406030204" pitchFamily="18" charset="0"/>
                            </a:rPr>
                            <m:t>𝑺</m:t>
                          </m:r>
                        </m:sup>
                      </m:sSup>
                    </m:oMath>
                  </m:oMathPara>
                </a14:m>
                <a:endParaRPr lang="nl-BE" b="1" dirty="0"/>
              </a:p>
            </p:txBody>
          </p:sp>
        </mc:Choice>
        <mc:Fallback xmlns="">
          <p:sp>
            <p:nvSpPr>
              <p:cNvPr id="130" name="TextBox 129">
                <a:extLst>
                  <a:ext uri="{FF2B5EF4-FFF2-40B4-BE49-F238E27FC236}">
                    <a16:creationId xmlns:a16="http://schemas.microsoft.com/office/drawing/2014/main" id="{DB081F02-8913-4F89-AE18-C7971967C3F9}"/>
                  </a:ext>
                </a:extLst>
              </p:cNvPr>
              <p:cNvSpPr txBox="1">
                <a:spLocks noRot="1" noChangeAspect="1" noMove="1" noResize="1" noEditPoints="1" noAdjustHandles="1" noChangeArrowheads="1" noChangeShapeType="1" noTextEdit="1"/>
              </p:cNvSpPr>
              <p:nvPr/>
            </p:nvSpPr>
            <p:spPr>
              <a:xfrm>
                <a:off x="6283254" y="3760516"/>
                <a:ext cx="407035" cy="347788"/>
              </a:xfrm>
              <a:prstGeom prst="rect">
                <a:avLst/>
              </a:prstGeom>
              <a:blipFill>
                <a:blip r:embed="rId10"/>
                <a:stretch>
                  <a:fillRect l="-13636" t="-1754" r="-27273" b="-12281"/>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8455299D-2DA4-4ABE-9EAD-825B9713CEBA}"/>
                  </a:ext>
                </a:extLst>
              </p:cNvPr>
              <p:cNvSpPr txBox="1"/>
              <p:nvPr/>
            </p:nvSpPr>
            <p:spPr>
              <a:xfrm>
                <a:off x="8813990" y="3750122"/>
                <a:ext cx="437491" cy="3465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nl-BE" b="1" i="1" smtClean="0">
                              <a:latin typeface="Cambria Math" panose="02040503050406030204" pitchFamily="18" charset="0"/>
                            </a:rPr>
                          </m:ctrlPr>
                        </m:sSupPr>
                        <m:e>
                          <m:acc>
                            <m:accPr>
                              <m:chr m:val="̂"/>
                              <m:ctrlPr>
                                <a:rPr lang="en-US" b="1" i="1" smtClean="0">
                                  <a:latin typeface="Cambria Math" panose="02040503050406030204" pitchFamily="18" charset="0"/>
                                </a:rPr>
                              </m:ctrlPr>
                            </m:accPr>
                            <m:e>
                              <m:sSub>
                                <m:sSubPr>
                                  <m:ctrlPr>
                                    <a:rPr lang="en-US" b="1" i="1" smtClean="0">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𝒕</m:t>
                                  </m:r>
                                </m:sub>
                              </m:sSub>
                            </m:e>
                          </m:acc>
                        </m:e>
                        <m:sup>
                          <m:r>
                            <a:rPr lang="en-US" b="1" i="1" smtClean="0">
                              <a:latin typeface="Cambria Math" panose="02040503050406030204" pitchFamily="18" charset="0"/>
                            </a:rPr>
                            <m:t>𝑫</m:t>
                          </m:r>
                        </m:sup>
                      </m:sSup>
                    </m:oMath>
                  </m:oMathPara>
                </a14:m>
                <a:endParaRPr lang="nl-BE" b="1" dirty="0"/>
              </a:p>
            </p:txBody>
          </p:sp>
        </mc:Choice>
        <mc:Fallback xmlns="">
          <p:sp>
            <p:nvSpPr>
              <p:cNvPr id="131" name="TextBox 130">
                <a:extLst>
                  <a:ext uri="{FF2B5EF4-FFF2-40B4-BE49-F238E27FC236}">
                    <a16:creationId xmlns:a16="http://schemas.microsoft.com/office/drawing/2014/main" id="{8455299D-2DA4-4ABE-9EAD-825B9713CEBA}"/>
                  </a:ext>
                </a:extLst>
              </p:cNvPr>
              <p:cNvSpPr txBox="1">
                <a:spLocks noRot="1" noChangeAspect="1" noMove="1" noResize="1" noEditPoints="1" noAdjustHandles="1" noChangeArrowheads="1" noChangeShapeType="1" noTextEdit="1"/>
              </p:cNvSpPr>
              <p:nvPr/>
            </p:nvSpPr>
            <p:spPr>
              <a:xfrm>
                <a:off x="8813990" y="3750122"/>
                <a:ext cx="437491" cy="346505"/>
              </a:xfrm>
              <a:prstGeom prst="rect">
                <a:avLst/>
              </a:prstGeom>
              <a:blipFill>
                <a:blip r:embed="rId11"/>
                <a:stretch>
                  <a:fillRect l="-12500" t="-1754" r="-23611" b="-12281"/>
                </a:stretch>
              </a:blipFill>
            </p:spPr>
            <p:txBody>
              <a:bodyPr/>
              <a:lstStyle/>
              <a:p>
                <a:r>
                  <a:rPr lang="nl-BE">
                    <a:noFill/>
                  </a:rPr>
                  <a:t> </a:t>
                </a:r>
              </a:p>
            </p:txBody>
          </p:sp>
        </mc:Fallback>
      </mc:AlternateContent>
      <p:sp>
        <p:nvSpPr>
          <p:cNvPr id="3" name="TextBox 2">
            <a:extLst>
              <a:ext uri="{FF2B5EF4-FFF2-40B4-BE49-F238E27FC236}">
                <a16:creationId xmlns:a16="http://schemas.microsoft.com/office/drawing/2014/main" id="{7C71ADC7-67C9-4CCE-934B-009FBEB377A7}"/>
              </a:ext>
            </a:extLst>
          </p:cNvPr>
          <p:cNvSpPr txBox="1"/>
          <p:nvPr/>
        </p:nvSpPr>
        <p:spPr>
          <a:xfrm>
            <a:off x="506668" y="2066527"/>
            <a:ext cx="4049404" cy="3150849"/>
          </a:xfrm>
          <a:prstGeom prst="rect">
            <a:avLst/>
          </a:prstGeom>
          <a:noFill/>
        </p:spPr>
        <p:txBody>
          <a:bodyPr wrap="square" rtlCol="0">
            <a:noAutofit/>
          </a:bodyPr>
          <a:lstStyle/>
          <a:p>
            <a:r>
              <a:rPr lang="en-US" b="1" dirty="0">
                <a:solidFill>
                  <a:srgbClr val="FF0000"/>
                </a:solidFill>
              </a:rPr>
              <a:t>Notations</a:t>
            </a:r>
          </a:p>
          <a:p>
            <a:endParaRPr lang="en-US" dirty="0"/>
          </a:p>
          <a:p>
            <a:r>
              <a:rPr lang="en-US" dirty="0"/>
              <a:t>Base Forecasts &amp; Past Stock Values</a:t>
            </a:r>
          </a:p>
          <a:p>
            <a:endParaRPr lang="en-US" dirty="0"/>
          </a:p>
          <a:p>
            <a:r>
              <a:rPr lang="en-US" dirty="0"/>
              <a:t>Forecasted Demand for Each Echelon</a:t>
            </a:r>
          </a:p>
          <a:p>
            <a:endParaRPr lang="en-US" dirty="0"/>
          </a:p>
          <a:p>
            <a:r>
              <a:rPr lang="en-US" dirty="0"/>
              <a:t>Predicted Stock Target Level</a:t>
            </a:r>
          </a:p>
          <a:p>
            <a:endParaRPr lang="en-US" dirty="0"/>
          </a:p>
          <a:p>
            <a:r>
              <a:rPr lang="en-US" dirty="0"/>
              <a:t>Order Quantity </a:t>
            </a:r>
          </a:p>
          <a:p>
            <a:endParaRPr lang="en-US" dirty="0"/>
          </a:p>
          <a:p>
            <a:r>
              <a:rPr lang="en-US" dirty="0"/>
              <a:t>Current Stock </a:t>
            </a:r>
          </a:p>
          <a:p>
            <a:endParaRPr lang="nl-BE" dirty="0"/>
          </a:p>
        </p:txBody>
      </p:sp>
      <p:sp>
        <p:nvSpPr>
          <p:cNvPr id="23" name="TextBox 22">
            <a:extLst>
              <a:ext uri="{FF2B5EF4-FFF2-40B4-BE49-F238E27FC236}">
                <a16:creationId xmlns:a16="http://schemas.microsoft.com/office/drawing/2014/main" id="{29F4F96B-C9D5-4C12-A36E-A63ADB76B945}"/>
              </a:ext>
            </a:extLst>
          </p:cNvPr>
          <p:cNvSpPr txBox="1"/>
          <p:nvPr/>
        </p:nvSpPr>
        <p:spPr>
          <a:xfrm>
            <a:off x="72249" y="2647306"/>
            <a:ext cx="514788" cy="338554"/>
          </a:xfrm>
          <a:prstGeom prst="rect">
            <a:avLst/>
          </a:prstGeom>
          <a:noFill/>
        </p:spPr>
        <p:txBody>
          <a:bodyPr wrap="square" rtlCol="0">
            <a:spAutoFit/>
          </a:bodyPr>
          <a:lstStyle/>
          <a:p>
            <a:pPr algn="ctr"/>
            <a:r>
              <a:rPr lang="en-US" sz="1600" b="1" dirty="0"/>
              <a:t>X</a:t>
            </a:r>
            <a:endParaRPr lang="en-US"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BBE32BE8-60E5-4CBA-9275-655793099864}"/>
                  </a:ext>
                </a:extLst>
              </p:cNvPr>
              <p:cNvSpPr txBox="1"/>
              <p:nvPr/>
            </p:nvSpPr>
            <p:spPr>
              <a:xfrm>
                <a:off x="200559" y="3201924"/>
                <a:ext cx="306109" cy="28418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sSub>
                            <m:sSubPr>
                              <m:ctrlPr>
                                <a:rPr lang="en-US" b="1" i="1">
                                  <a:latin typeface="Cambria Math" panose="02040503050406030204" pitchFamily="18" charset="0"/>
                                </a:rPr>
                              </m:ctrlPr>
                            </m:sSubPr>
                            <m:e>
                              <m:r>
                                <a:rPr lang="en-US" b="1" i="1">
                                  <a:latin typeface="Cambria Math" panose="02040503050406030204" pitchFamily="18" charset="0"/>
                                </a:rPr>
                                <m:t>𝑫</m:t>
                              </m:r>
                            </m:e>
                            <m:sub>
                              <m:r>
                                <a:rPr lang="en-US" b="1" i="1">
                                  <a:latin typeface="Cambria Math" panose="02040503050406030204" pitchFamily="18" charset="0"/>
                                </a:rPr>
                                <m:t>𝒕</m:t>
                              </m:r>
                            </m:sub>
                          </m:sSub>
                        </m:e>
                      </m:acc>
                    </m:oMath>
                  </m:oMathPara>
                </a14:m>
                <a:endParaRPr lang="nl-BE" b="1" dirty="0"/>
              </a:p>
            </p:txBody>
          </p:sp>
        </mc:Choice>
        <mc:Fallback xmlns="">
          <p:sp>
            <p:nvSpPr>
              <p:cNvPr id="24" name="TextBox 23">
                <a:extLst>
                  <a:ext uri="{FF2B5EF4-FFF2-40B4-BE49-F238E27FC236}">
                    <a16:creationId xmlns:a16="http://schemas.microsoft.com/office/drawing/2014/main" id="{BBE32BE8-60E5-4CBA-9275-655793099864}"/>
                  </a:ext>
                </a:extLst>
              </p:cNvPr>
              <p:cNvSpPr txBox="1">
                <a:spLocks noRot="1" noChangeAspect="1" noMove="1" noResize="1" noEditPoints="1" noAdjustHandles="1" noChangeArrowheads="1" noChangeShapeType="1" noTextEdit="1"/>
              </p:cNvSpPr>
              <p:nvPr/>
            </p:nvSpPr>
            <p:spPr>
              <a:xfrm>
                <a:off x="200559" y="3201924"/>
                <a:ext cx="306109" cy="284180"/>
              </a:xfrm>
              <a:prstGeom prst="rect">
                <a:avLst/>
              </a:prstGeom>
              <a:blipFill>
                <a:blip r:embed="rId12"/>
                <a:stretch>
                  <a:fillRect l="-20000" t="-17021" r="-34000" b="-14894"/>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1041A8B-2248-40F9-B487-A7D3AC7B75B3}"/>
                  </a:ext>
                </a:extLst>
              </p:cNvPr>
              <p:cNvSpPr txBox="1"/>
              <p:nvPr/>
            </p:nvSpPr>
            <p:spPr>
              <a:xfrm>
                <a:off x="264375" y="4808611"/>
                <a:ext cx="271934" cy="2860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0</m:t>
                              </m:r>
                            </m:sub>
                          </m:sSub>
                        </m:e>
                      </m:acc>
                    </m:oMath>
                  </m:oMathPara>
                </a14:m>
                <a:endParaRPr lang="nl-BE" dirty="0"/>
              </a:p>
            </p:txBody>
          </p:sp>
        </mc:Choice>
        <mc:Fallback xmlns="">
          <p:sp>
            <p:nvSpPr>
              <p:cNvPr id="25" name="TextBox 24">
                <a:extLst>
                  <a:ext uri="{FF2B5EF4-FFF2-40B4-BE49-F238E27FC236}">
                    <a16:creationId xmlns:a16="http://schemas.microsoft.com/office/drawing/2014/main" id="{51041A8B-2248-40F9-B487-A7D3AC7B75B3}"/>
                  </a:ext>
                </a:extLst>
              </p:cNvPr>
              <p:cNvSpPr txBox="1">
                <a:spLocks noRot="1" noChangeAspect="1" noMove="1" noResize="1" noEditPoints="1" noAdjustHandles="1" noChangeArrowheads="1" noChangeShapeType="1" noTextEdit="1"/>
              </p:cNvSpPr>
              <p:nvPr/>
            </p:nvSpPr>
            <p:spPr>
              <a:xfrm>
                <a:off x="264375" y="4808611"/>
                <a:ext cx="271934" cy="286040"/>
              </a:xfrm>
              <a:prstGeom prst="rect">
                <a:avLst/>
              </a:prstGeom>
              <a:blipFill>
                <a:blip r:embed="rId13"/>
                <a:stretch>
                  <a:fillRect l="-20000" t="-19149" r="-33333" b="-14894"/>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AAFF21D-DB32-4FA0-8BB0-48CF57B21700}"/>
                  </a:ext>
                </a:extLst>
              </p:cNvPr>
              <p:cNvSpPr txBox="1"/>
              <p:nvPr/>
            </p:nvSpPr>
            <p:spPr>
              <a:xfrm>
                <a:off x="242237" y="4292178"/>
                <a:ext cx="3013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a:latin typeface="Cambria Math" panose="02040503050406030204" pitchFamily="18" charset="0"/>
                            </a:rPr>
                            <m:t>𝒕</m:t>
                          </m:r>
                        </m:sub>
                      </m:sSub>
                    </m:oMath>
                  </m:oMathPara>
                </a14:m>
                <a:endParaRPr lang="nl-BE" b="1" dirty="0"/>
              </a:p>
            </p:txBody>
          </p:sp>
        </mc:Choice>
        <mc:Fallback xmlns="">
          <p:sp>
            <p:nvSpPr>
              <p:cNvPr id="26" name="TextBox 25">
                <a:extLst>
                  <a:ext uri="{FF2B5EF4-FFF2-40B4-BE49-F238E27FC236}">
                    <a16:creationId xmlns:a16="http://schemas.microsoft.com/office/drawing/2014/main" id="{8AAFF21D-DB32-4FA0-8BB0-48CF57B21700}"/>
                  </a:ext>
                </a:extLst>
              </p:cNvPr>
              <p:cNvSpPr txBox="1">
                <a:spLocks noRot="1" noChangeAspect="1" noMove="1" noResize="1" noEditPoints="1" noAdjustHandles="1" noChangeArrowheads="1" noChangeShapeType="1" noTextEdit="1"/>
              </p:cNvSpPr>
              <p:nvPr/>
            </p:nvSpPr>
            <p:spPr>
              <a:xfrm>
                <a:off x="242237" y="4292178"/>
                <a:ext cx="301300" cy="276999"/>
              </a:xfrm>
              <a:prstGeom prst="rect">
                <a:avLst/>
              </a:prstGeom>
              <a:blipFill>
                <a:blip r:embed="rId14"/>
                <a:stretch>
                  <a:fillRect l="-20408" r="-8163" b="-13043"/>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EB1FA151-1065-4C28-9434-1E81A5FF833E}"/>
                  </a:ext>
                </a:extLst>
              </p:cNvPr>
              <p:cNvSpPr txBox="1"/>
              <p:nvPr/>
            </p:nvSpPr>
            <p:spPr>
              <a:xfrm>
                <a:off x="242237" y="3766447"/>
                <a:ext cx="264431" cy="28629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b="1" i="1">
                                  <a:latin typeface="Cambria Math" panose="02040503050406030204" pitchFamily="18" charset="0"/>
                                </a:rPr>
                              </m:ctrlPr>
                            </m:sSubPr>
                            <m:e>
                              <m:r>
                                <a:rPr lang="en-US" b="1" i="1">
                                  <a:latin typeface="Cambria Math" panose="02040503050406030204" pitchFamily="18" charset="0"/>
                                </a:rPr>
                                <m:t>𝑺</m:t>
                              </m:r>
                            </m:e>
                            <m:sub>
                              <m:r>
                                <a:rPr lang="en-US" b="1" i="1" smtClean="0">
                                  <a:latin typeface="Cambria Math" panose="02040503050406030204" pitchFamily="18" charset="0"/>
                                </a:rPr>
                                <m:t>𝒕</m:t>
                              </m:r>
                            </m:sub>
                          </m:sSub>
                        </m:e>
                      </m:acc>
                    </m:oMath>
                  </m:oMathPara>
                </a14:m>
                <a:endParaRPr lang="nl-BE" dirty="0"/>
              </a:p>
            </p:txBody>
          </p:sp>
        </mc:Choice>
        <mc:Fallback xmlns="">
          <p:sp>
            <p:nvSpPr>
              <p:cNvPr id="27" name="TextBox 26">
                <a:extLst>
                  <a:ext uri="{FF2B5EF4-FFF2-40B4-BE49-F238E27FC236}">
                    <a16:creationId xmlns:a16="http://schemas.microsoft.com/office/drawing/2014/main" id="{EB1FA151-1065-4C28-9434-1E81A5FF833E}"/>
                  </a:ext>
                </a:extLst>
              </p:cNvPr>
              <p:cNvSpPr txBox="1">
                <a:spLocks noRot="1" noChangeAspect="1" noMove="1" noResize="1" noEditPoints="1" noAdjustHandles="1" noChangeArrowheads="1" noChangeShapeType="1" noTextEdit="1"/>
              </p:cNvSpPr>
              <p:nvPr/>
            </p:nvSpPr>
            <p:spPr>
              <a:xfrm>
                <a:off x="242237" y="3766447"/>
                <a:ext cx="264431" cy="286297"/>
              </a:xfrm>
              <a:prstGeom prst="rect">
                <a:avLst/>
              </a:prstGeom>
              <a:blipFill>
                <a:blip r:embed="rId15"/>
                <a:stretch>
                  <a:fillRect l="-23256" t="-19149" r="-51163" b="-14894"/>
                </a:stretch>
              </a:blipFill>
            </p:spPr>
            <p:txBody>
              <a:bodyPr/>
              <a:lstStyle/>
              <a:p>
                <a:r>
                  <a:rPr lang="nl-BE">
                    <a:noFill/>
                  </a:rPr>
                  <a:t> </a:t>
                </a:r>
              </a:p>
            </p:txBody>
          </p:sp>
        </mc:Fallback>
      </mc:AlternateContent>
      <p:sp>
        <p:nvSpPr>
          <p:cNvPr id="35" name="Title 2">
            <a:extLst>
              <a:ext uri="{FF2B5EF4-FFF2-40B4-BE49-F238E27FC236}">
                <a16:creationId xmlns:a16="http://schemas.microsoft.com/office/drawing/2014/main" id="{4BD21A0D-651E-4C5F-873B-F13F5B3ACDEB}"/>
              </a:ext>
            </a:extLst>
          </p:cNvPr>
          <p:cNvSpPr>
            <a:spLocks noGrp="1"/>
          </p:cNvSpPr>
          <p:nvPr>
            <p:ph type="title"/>
          </p:nvPr>
        </p:nvSpPr>
        <p:spPr>
          <a:xfrm>
            <a:off x="2954162" y="326173"/>
            <a:ext cx="9169012" cy="548640"/>
          </a:xfrm>
        </p:spPr>
        <p:txBody>
          <a:bodyPr/>
          <a:lstStyle/>
          <a:p>
            <a:r>
              <a:rPr lang="en-US" dirty="0"/>
              <a:t>The How to!</a:t>
            </a:r>
            <a:endParaRPr lang="nl-BE" dirty="0"/>
          </a:p>
        </p:txBody>
      </p:sp>
      <p:sp>
        <p:nvSpPr>
          <p:cNvPr id="37" name="Text Placeholder 3">
            <a:extLst>
              <a:ext uri="{FF2B5EF4-FFF2-40B4-BE49-F238E27FC236}">
                <a16:creationId xmlns:a16="http://schemas.microsoft.com/office/drawing/2014/main" id="{9AFC6860-919F-4FE6-B33F-B12497ED2F72}"/>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rgbClr val="FF0000"/>
                </a:solidFill>
              </a:rPr>
              <a:t>Reconciliation Neural Network</a:t>
            </a:r>
            <a:endParaRPr lang="nl-BE" dirty="0">
              <a:solidFill>
                <a:srgbClr val="FF0000"/>
              </a:solidFill>
            </a:endParaRPr>
          </a:p>
        </p:txBody>
      </p:sp>
    </p:spTree>
    <p:extLst>
      <p:ext uri="{BB962C8B-B14F-4D97-AF65-F5344CB8AC3E}">
        <p14:creationId xmlns:p14="http://schemas.microsoft.com/office/powerpoint/2010/main" val="7277432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a:extLst>
              <a:ext uri="{FF2B5EF4-FFF2-40B4-BE49-F238E27FC236}">
                <a16:creationId xmlns:a16="http://schemas.microsoft.com/office/drawing/2014/main" id="{1D5FF239-13C1-4CF3-A78F-AD13AA8E6577}"/>
              </a:ext>
            </a:extLst>
          </p:cNvPr>
          <p:cNvSpPr txBox="1"/>
          <p:nvPr/>
        </p:nvSpPr>
        <p:spPr>
          <a:xfrm>
            <a:off x="4297333" y="3572748"/>
            <a:ext cx="1354925" cy="307777"/>
          </a:xfrm>
          <a:prstGeom prst="rect">
            <a:avLst/>
          </a:prstGeom>
          <a:noFill/>
        </p:spPr>
        <p:txBody>
          <a:bodyPr wrap="square" rtlCol="0">
            <a:spAutoFit/>
          </a:bodyPr>
          <a:lstStyle/>
          <a:p>
            <a:pPr algn="ctr"/>
            <a:r>
              <a:rPr lang="en-US" sz="1400" b="1" dirty="0"/>
              <a:t>X</a:t>
            </a:r>
            <a:endParaRPr lang="en-US" sz="1600" dirty="0"/>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AEA7033-626D-47F9-91E7-3396A6145614}"/>
                  </a:ext>
                </a:extLst>
              </p:cNvPr>
              <p:cNvSpPr txBox="1"/>
              <p:nvPr/>
            </p:nvSpPr>
            <p:spPr>
              <a:xfrm>
                <a:off x="4701361" y="4170475"/>
                <a:ext cx="306109" cy="28418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sSub>
                            <m:sSubPr>
                              <m:ctrlPr>
                                <a:rPr lang="en-US" b="1" i="1">
                                  <a:latin typeface="Cambria Math" panose="02040503050406030204" pitchFamily="18" charset="0"/>
                                </a:rPr>
                              </m:ctrlPr>
                            </m:sSubPr>
                            <m:e>
                              <m:r>
                                <a:rPr lang="en-US" b="1" i="1">
                                  <a:latin typeface="Cambria Math" panose="02040503050406030204" pitchFamily="18" charset="0"/>
                                </a:rPr>
                                <m:t>𝑫</m:t>
                              </m:r>
                            </m:e>
                            <m:sub>
                              <m:r>
                                <a:rPr lang="en-US" b="1" i="1">
                                  <a:latin typeface="Cambria Math" panose="02040503050406030204" pitchFamily="18" charset="0"/>
                                </a:rPr>
                                <m:t>𝒕</m:t>
                              </m:r>
                            </m:sub>
                          </m:sSub>
                        </m:e>
                      </m:acc>
                    </m:oMath>
                  </m:oMathPara>
                </a14:m>
                <a:endParaRPr lang="nl-BE" b="1" dirty="0"/>
              </a:p>
            </p:txBody>
          </p:sp>
        </mc:Choice>
        <mc:Fallback xmlns="">
          <p:sp>
            <p:nvSpPr>
              <p:cNvPr id="41" name="TextBox 40">
                <a:extLst>
                  <a:ext uri="{FF2B5EF4-FFF2-40B4-BE49-F238E27FC236}">
                    <a16:creationId xmlns:a16="http://schemas.microsoft.com/office/drawing/2014/main" id="{7AEA7033-626D-47F9-91E7-3396A6145614}"/>
                  </a:ext>
                </a:extLst>
              </p:cNvPr>
              <p:cNvSpPr txBox="1">
                <a:spLocks noRot="1" noChangeAspect="1" noMove="1" noResize="1" noEditPoints="1" noAdjustHandles="1" noChangeArrowheads="1" noChangeShapeType="1" noTextEdit="1"/>
              </p:cNvSpPr>
              <p:nvPr/>
            </p:nvSpPr>
            <p:spPr>
              <a:xfrm>
                <a:off x="4701361" y="4170475"/>
                <a:ext cx="306109" cy="284180"/>
              </a:xfrm>
              <a:prstGeom prst="rect">
                <a:avLst/>
              </a:prstGeom>
              <a:blipFill>
                <a:blip r:embed="rId2"/>
                <a:stretch>
                  <a:fillRect l="-18000" t="-17021" r="-36000" b="-14894"/>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67891F2D-0494-40FB-AD98-F892DB2D651B}"/>
                  </a:ext>
                </a:extLst>
              </p:cNvPr>
              <p:cNvSpPr txBox="1"/>
              <p:nvPr/>
            </p:nvSpPr>
            <p:spPr>
              <a:xfrm>
                <a:off x="6416867" y="2943070"/>
                <a:ext cx="271934" cy="2860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0</m:t>
                              </m:r>
                            </m:sub>
                          </m:sSub>
                        </m:e>
                      </m:acc>
                    </m:oMath>
                  </m:oMathPara>
                </a14:m>
                <a:endParaRPr lang="nl-BE" dirty="0"/>
              </a:p>
            </p:txBody>
          </p:sp>
        </mc:Choice>
        <mc:Fallback xmlns="">
          <p:sp>
            <p:nvSpPr>
              <p:cNvPr id="42" name="TextBox 41">
                <a:extLst>
                  <a:ext uri="{FF2B5EF4-FFF2-40B4-BE49-F238E27FC236}">
                    <a16:creationId xmlns:a16="http://schemas.microsoft.com/office/drawing/2014/main" id="{67891F2D-0494-40FB-AD98-F892DB2D651B}"/>
                  </a:ext>
                </a:extLst>
              </p:cNvPr>
              <p:cNvSpPr txBox="1">
                <a:spLocks noRot="1" noChangeAspect="1" noMove="1" noResize="1" noEditPoints="1" noAdjustHandles="1" noChangeArrowheads="1" noChangeShapeType="1" noTextEdit="1"/>
              </p:cNvSpPr>
              <p:nvPr/>
            </p:nvSpPr>
            <p:spPr>
              <a:xfrm>
                <a:off x="6416867" y="2943070"/>
                <a:ext cx="271934" cy="286040"/>
              </a:xfrm>
              <a:prstGeom prst="rect">
                <a:avLst/>
              </a:prstGeom>
              <a:blipFill>
                <a:blip r:embed="rId3"/>
                <a:stretch>
                  <a:fillRect l="-22727" t="-19149" r="-34091" b="-14894"/>
                </a:stretch>
              </a:blipFill>
            </p:spPr>
            <p:txBody>
              <a:bodyPr/>
              <a:lstStyle/>
              <a:p>
                <a:r>
                  <a:rPr lang="nl-BE">
                    <a:noFill/>
                  </a:rPr>
                  <a:t> </a:t>
                </a:r>
              </a:p>
            </p:txBody>
          </p:sp>
        </mc:Fallback>
      </mc:AlternateContent>
      <p:pic>
        <p:nvPicPr>
          <p:cNvPr id="1040" name="Picture 16">
            <a:extLst>
              <a:ext uri="{FF2B5EF4-FFF2-40B4-BE49-F238E27FC236}">
                <a16:creationId xmlns:a16="http://schemas.microsoft.com/office/drawing/2014/main" id="{5661FCBB-E354-466E-8DAE-4A5566A182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7040" y="3215194"/>
            <a:ext cx="2406320" cy="171565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8055B3FC-90DD-4675-A991-5A3543AF9205}"/>
                  </a:ext>
                </a:extLst>
              </p:cNvPr>
              <p:cNvSpPr txBox="1"/>
              <p:nvPr/>
            </p:nvSpPr>
            <p:spPr>
              <a:xfrm>
                <a:off x="6462933" y="4480214"/>
                <a:ext cx="30130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a:latin typeface="Cambria Math" panose="02040503050406030204" pitchFamily="18" charset="0"/>
                            </a:rPr>
                            <m:t>𝒕</m:t>
                          </m:r>
                        </m:sub>
                      </m:sSub>
                    </m:oMath>
                  </m:oMathPara>
                </a14:m>
                <a:endParaRPr lang="nl-BE" b="1" dirty="0"/>
              </a:p>
            </p:txBody>
          </p:sp>
        </mc:Choice>
        <mc:Fallback xmlns="">
          <p:sp>
            <p:nvSpPr>
              <p:cNvPr id="17" name="TextBox 16">
                <a:extLst>
                  <a:ext uri="{FF2B5EF4-FFF2-40B4-BE49-F238E27FC236}">
                    <a16:creationId xmlns:a16="http://schemas.microsoft.com/office/drawing/2014/main" id="{8055B3FC-90DD-4675-A991-5A3543AF9205}"/>
                  </a:ext>
                </a:extLst>
              </p:cNvPr>
              <p:cNvSpPr txBox="1">
                <a:spLocks noRot="1" noChangeAspect="1" noMove="1" noResize="1" noEditPoints="1" noAdjustHandles="1" noChangeArrowheads="1" noChangeShapeType="1" noTextEdit="1"/>
              </p:cNvSpPr>
              <p:nvPr/>
            </p:nvSpPr>
            <p:spPr>
              <a:xfrm>
                <a:off x="6462933" y="4480214"/>
                <a:ext cx="301300" cy="276999"/>
              </a:xfrm>
              <a:prstGeom prst="rect">
                <a:avLst/>
              </a:prstGeom>
              <a:blipFill>
                <a:blip r:embed="rId5"/>
                <a:stretch>
                  <a:fillRect l="-18000" r="-6000" b="-15556"/>
                </a:stretch>
              </a:blipFill>
            </p:spPr>
            <p:txBody>
              <a:bodyPr/>
              <a:lstStyle/>
              <a:p>
                <a:r>
                  <a:rPr lang="nl-BE">
                    <a:noFill/>
                  </a:rPr>
                  <a:t> </a:t>
                </a:r>
              </a:p>
            </p:txBody>
          </p:sp>
        </mc:Fallback>
      </mc:AlternateContent>
      <p:sp>
        <p:nvSpPr>
          <p:cNvPr id="63" name="TextBox 62">
            <a:extLst>
              <a:ext uri="{FF2B5EF4-FFF2-40B4-BE49-F238E27FC236}">
                <a16:creationId xmlns:a16="http://schemas.microsoft.com/office/drawing/2014/main" id="{662BF6C2-C0C7-413B-967C-769BCACC267B}"/>
              </a:ext>
            </a:extLst>
          </p:cNvPr>
          <p:cNvSpPr txBox="1"/>
          <p:nvPr/>
        </p:nvSpPr>
        <p:spPr>
          <a:xfrm>
            <a:off x="5553315" y="3901677"/>
            <a:ext cx="1235404" cy="307777"/>
          </a:xfrm>
          <a:prstGeom prst="rect">
            <a:avLst/>
          </a:prstGeom>
          <a:noFill/>
        </p:spPr>
        <p:txBody>
          <a:bodyPr wrap="square" rtlCol="0">
            <a:spAutoFit/>
          </a:bodyPr>
          <a:lstStyle/>
          <a:p>
            <a:pPr algn="ctr"/>
            <a:r>
              <a:rPr lang="en-US" sz="1400" b="1" dirty="0"/>
              <a:t>X*</a:t>
            </a:r>
          </a:p>
        </p:txBody>
      </p:sp>
      <p:sp>
        <p:nvSpPr>
          <p:cNvPr id="134" name="Rectangle 133">
            <a:extLst>
              <a:ext uri="{FF2B5EF4-FFF2-40B4-BE49-F238E27FC236}">
                <a16:creationId xmlns:a16="http://schemas.microsoft.com/office/drawing/2014/main" id="{BE7B8070-2899-4D53-8D14-D4ED2B748835}"/>
              </a:ext>
            </a:extLst>
          </p:cNvPr>
          <p:cNvSpPr/>
          <p:nvPr/>
        </p:nvSpPr>
        <p:spPr>
          <a:xfrm>
            <a:off x="4532718" y="2769034"/>
            <a:ext cx="2939720" cy="2193622"/>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0E88AEE-A8C5-4625-A5A4-62E479846C8F}"/>
                  </a:ext>
                </a:extLst>
              </p:cNvPr>
              <p:cNvSpPr txBox="1"/>
              <p:nvPr/>
            </p:nvSpPr>
            <p:spPr>
              <a:xfrm>
                <a:off x="5854601" y="4493691"/>
                <a:ext cx="264431" cy="28629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b="1" i="1">
                                  <a:latin typeface="Cambria Math" panose="02040503050406030204" pitchFamily="18" charset="0"/>
                                </a:rPr>
                              </m:ctrlPr>
                            </m:sSubPr>
                            <m:e>
                              <m:r>
                                <a:rPr lang="en-US" b="1" i="1">
                                  <a:latin typeface="Cambria Math" panose="02040503050406030204" pitchFamily="18" charset="0"/>
                                </a:rPr>
                                <m:t>𝑺</m:t>
                              </m:r>
                            </m:e>
                            <m:sub>
                              <m:r>
                                <a:rPr lang="en-US" b="1" i="1" smtClean="0">
                                  <a:latin typeface="Cambria Math" panose="02040503050406030204" pitchFamily="18" charset="0"/>
                                </a:rPr>
                                <m:t>𝒕</m:t>
                              </m:r>
                            </m:sub>
                          </m:sSub>
                        </m:e>
                      </m:acc>
                    </m:oMath>
                  </m:oMathPara>
                </a14:m>
                <a:endParaRPr lang="nl-BE" dirty="0"/>
              </a:p>
            </p:txBody>
          </p:sp>
        </mc:Choice>
        <mc:Fallback xmlns="">
          <p:sp>
            <p:nvSpPr>
              <p:cNvPr id="24" name="TextBox 23">
                <a:extLst>
                  <a:ext uri="{FF2B5EF4-FFF2-40B4-BE49-F238E27FC236}">
                    <a16:creationId xmlns:a16="http://schemas.microsoft.com/office/drawing/2014/main" id="{70E88AEE-A8C5-4625-A5A4-62E479846C8F}"/>
                  </a:ext>
                </a:extLst>
              </p:cNvPr>
              <p:cNvSpPr txBox="1">
                <a:spLocks noRot="1" noChangeAspect="1" noMove="1" noResize="1" noEditPoints="1" noAdjustHandles="1" noChangeArrowheads="1" noChangeShapeType="1" noTextEdit="1"/>
              </p:cNvSpPr>
              <p:nvPr/>
            </p:nvSpPr>
            <p:spPr>
              <a:xfrm>
                <a:off x="5854601" y="4493691"/>
                <a:ext cx="264431" cy="286297"/>
              </a:xfrm>
              <a:prstGeom prst="rect">
                <a:avLst/>
              </a:prstGeom>
              <a:blipFill>
                <a:blip r:embed="rId6"/>
                <a:stretch>
                  <a:fillRect l="-20455" t="-17021" r="-50000" b="-14894"/>
                </a:stretch>
              </a:blipFill>
            </p:spPr>
            <p:txBody>
              <a:bodyPr/>
              <a:lstStyle/>
              <a:p>
                <a:r>
                  <a:rPr lang="nl-BE">
                    <a:noFill/>
                  </a:rPr>
                  <a:t> </a:t>
                </a:r>
              </a:p>
            </p:txBody>
          </p:sp>
        </mc:Fallback>
      </mc:AlternateContent>
      <p:sp>
        <p:nvSpPr>
          <p:cNvPr id="27" name="TextBox 26">
            <a:extLst>
              <a:ext uri="{FF2B5EF4-FFF2-40B4-BE49-F238E27FC236}">
                <a16:creationId xmlns:a16="http://schemas.microsoft.com/office/drawing/2014/main" id="{CF439909-DC20-433C-B60D-FEB27D968231}"/>
              </a:ext>
            </a:extLst>
          </p:cNvPr>
          <p:cNvSpPr txBox="1"/>
          <p:nvPr/>
        </p:nvSpPr>
        <p:spPr>
          <a:xfrm>
            <a:off x="4515083" y="2823725"/>
            <a:ext cx="3147648" cy="369332"/>
          </a:xfrm>
          <a:prstGeom prst="rect">
            <a:avLst/>
          </a:prstGeom>
          <a:noFill/>
        </p:spPr>
        <p:txBody>
          <a:bodyPr wrap="square" rtlCol="0">
            <a:spAutoFit/>
          </a:bodyPr>
          <a:lstStyle/>
          <a:p>
            <a:r>
              <a:rPr lang="en-US" dirty="0"/>
              <a:t>Echelon Block</a:t>
            </a:r>
            <a:endParaRPr lang="nl-BE" dirty="0"/>
          </a:p>
        </p:txBody>
      </p:sp>
      <p:pic>
        <p:nvPicPr>
          <p:cNvPr id="28" name="Picture 2">
            <a:extLst>
              <a:ext uri="{FF2B5EF4-FFF2-40B4-BE49-F238E27FC236}">
                <a16:creationId xmlns:a16="http://schemas.microsoft.com/office/drawing/2014/main" id="{81602E6D-68D8-411D-A367-977155CCFF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11729" y="1308606"/>
            <a:ext cx="1093258" cy="2266649"/>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BAABDB20-A067-4B59-A380-C583419BF3AC}"/>
              </a:ext>
            </a:extLst>
          </p:cNvPr>
          <p:cNvSpPr txBox="1"/>
          <p:nvPr/>
        </p:nvSpPr>
        <p:spPr>
          <a:xfrm>
            <a:off x="8346035" y="3387622"/>
            <a:ext cx="1354925" cy="307777"/>
          </a:xfrm>
          <a:prstGeom prst="rect">
            <a:avLst/>
          </a:prstGeom>
          <a:noFill/>
        </p:spPr>
        <p:txBody>
          <a:bodyPr wrap="square" rtlCol="0">
            <a:spAutoFit/>
          </a:bodyPr>
          <a:lstStyle/>
          <a:p>
            <a:pPr algn="ctr"/>
            <a:r>
              <a:rPr lang="en-US" sz="1400" b="1" dirty="0"/>
              <a:t>X</a:t>
            </a:r>
          </a:p>
        </p:txBody>
      </p:sp>
      <p:pic>
        <p:nvPicPr>
          <p:cNvPr id="30" name="Picture 4">
            <a:extLst>
              <a:ext uri="{FF2B5EF4-FFF2-40B4-BE49-F238E27FC236}">
                <a16:creationId xmlns:a16="http://schemas.microsoft.com/office/drawing/2014/main" id="{9FA97E1B-A948-44EB-B61A-E6AC419C3B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04481" y="1960092"/>
            <a:ext cx="1306371" cy="1149172"/>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a:extLst>
              <a:ext uri="{FF2B5EF4-FFF2-40B4-BE49-F238E27FC236}">
                <a16:creationId xmlns:a16="http://schemas.microsoft.com/office/drawing/2014/main" id="{375AA3F4-A573-476A-B1F5-F90899C9983F}"/>
              </a:ext>
            </a:extLst>
          </p:cNvPr>
          <p:cNvSpPr txBox="1"/>
          <p:nvPr/>
        </p:nvSpPr>
        <p:spPr>
          <a:xfrm>
            <a:off x="8376231" y="1134317"/>
            <a:ext cx="1354925" cy="307777"/>
          </a:xfrm>
          <a:prstGeom prst="rect">
            <a:avLst/>
          </a:prstGeom>
          <a:noFill/>
        </p:spPr>
        <p:txBody>
          <a:bodyPr wrap="square" rtlCol="0">
            <a:spAutoFit/>
          </a:bodyPr>
          <a:lstStyle/>
          <a:p>
            <a:pPr algn="ctr"/>
            <a:r>
              <a:rPr lang="en-US" sz="1400" b="1" dirty="0"/>
              <a:t>X*</a:t>
            </a:r>
          </a:p>
        </p:txBody>
      </p:sp>
      <p:sp>
        <p:nvSpPr>
          <p:cNvPr id="32" name="Rectangle 31">
            <a:extLst>
              <a:ext uri="{FF2B5EF4-FFF2-40B4-BE49-F238E27FC236}">
                <a16:creationId xmlns:a16="http://schemas.microsoft.com/office/drawing/2014/main" id="{15C02519-35D7-4E91-BAB1-2B7981448458}"/>
              </a:ext>
            </a:extLst>
          </p:cNvPr>
          <p:cNvSpPr/>
          <p:nvPr/>
        </p:nvSpPr>
        <p:spPr>
          <a:xfrm>
            <a:off x="8133447" y="658893"/>
            <a:ext cx="3569455" cy="3015826"/>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3" name="TextBox 32">
            <a:extLst>
              <a:ext uri="{FF2B5EF4-FFF2-40B4-BE49-F238E27FC236}">
                <a16:creationId xmlns:a16="http://schemas.microsoft.com/office/drawing/2014/main" id="{946DA4B0-6004-4CCD-91F4-B4901469F54F}"/>
              </a:ext>
            </a:extLst>
          </p:cNvPr>
          <p:cNvSpPr txBox="1"/>
          <p:nvPr/>
        </p:nvSpPr>
        <p:spPr>
          <a:xfrm>
            <a:off x="8089313" y="658893"/>
            <a:ext cx="3147648" cy="369332"/>
          </a:xfrm>
          <a:prstGeom prst="rect">
            <a:avLst/>
          </a:prstGeom>
          <a:noFill/>
        </p:spPr>
        <p:txBody>
          <a:bodyPr wrap="square" rtlCol="0">
            <a:spAutoFit/>
          </a:bodyPr>
          <a:lstStyle/>
          <a:p>
            <a:r>
              <a:rPr lang="en-US" dirty="0"/>
              <a:t>Gated Residual Network (GRN)</a:t>
            </a:r>
            <a:endParaRPr lang="nl-BE" dirty="0"/>
          </a:p>
        </p:txBody>
      </p:sp>
      <p:sp>
        <p:nvSpPr>
          <p:cNvPr id="34" name="TextBox 33">
            <a:extLst>
              <a:ext uri="{FF2B5EF4-FFF2-40B4-BE49-F238E27FC236}">
                <a16:creationId xmlns:a16="http://schemas.microsoft.com/office/drawing/2014/main" id="{EA6BFFE5-C3D2-482C-A748-8CFE9452038C}"/>
              </a:ext>
            </a:extLst>
          </p:cNvPr>
          <p:cNvSpPr txBox="1"/>
          <p:nvPr/>
        </p:nvSpPr>
        <p:spPr>
          <a:xfrm>
            <a:off x="9599944" y="1667226"/>
            <a:ext cx="3147648" cy="338554"/>
          </a:xfrm>
          <a:prstGeom prst="rect">
            <a:avLst/>
          </a:prstGeom>
          <a:noFill/>
        </p:spPr>
        <p:txBody>
          <a:bodyPr wrap="square" rtlCol="0">
            <a:spAutoFit/>
          </a:bodyPr>
          <a:lstStyle/>
          <a:p>
            <a:r>
              <a:rPr lang="en-US" sz="1600" dirty="0"/>
              <a:t>Gated Linear Unit (GLU)</a:t>
            </a:r>
            <a:endParaRPr lang="nl-BE" sz="1600" dirty="0"/>
          </a:p>
        </p:txBody>
      </p:sp>
      <p:sp>
        <p:nvSpPr>
          <p:cNvPr id="35" name="Rectangle 34">
            <a:extLst>
              <a:ext uri="{FF2B5EF4-FFF2-40B4-BE49-F238E27FC236}">
                <a16:creationId xmlns:a16="http://schemas.microsoft.com/office/drawing/2014/main" id="{37358E05-F40D-4113-94D3-B2B67004CB82}"/>
              </a:ext>
            </a:extLst>
          </p:cNvPr>
          <p:cNvSpPr/>
          <p:nvPr/>
        </p:nvSpPr>
        <p:spPr>
          <a:xfrm>
            <a:off x="10767428" y="6293383"/>
            <a:ext cx="1177162" cy="622642"/>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l-BE"/>
          </a:p>
        </p:txBody>
      </p:sp>
      <p:pic>
        <p:nvPicPr>
          <p:cNvPr id="36" name="Picture 2">
            <a:extLst>
              <a:ext uri="{FF2B5EF4-FFF2-40B4-BE49-F238E27FC236}">
                <a16:creationId xmlns:a16="http://schemas.microsoft.com/office/drawing/2014/main" id="{6DC56360-89F4-419A-B4A5-5B9765BE413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89313" y="4257320"/>
            <a:ext cx="3536909" cy="2381056"/>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6EFA9260-6DEE-4A3B-92C9-B8F2A87FA1DE}"/>
              </a:ext>
            </a:extLst>
          </p:cNvPr>
          <p:cNvSpPr txBox="1"/>
          <p:nvPr/>
        </p:nvSpPr>
        <p:spPr>
          <a:xfrm>
            <a:off x="8366245" y="4163615"/>
            <a:ext cx="1354925" cy="307777"/>
          </a:xfrm>
          <a:prstGeom prst="rect">
            <a:avLst/>
          </a:prstGeom>
          <a:noFill/>
        </p:spPr>
        <p:txBody>
          <a:bodyPr wrap="square" rtlCol="0">
            <a:spAutoFit/>
          </a:bodyPr>
          <a:lstStyle/>
          <a:p>
            <a:pPr algn="ctr"/>
            <a:r>
              <a:rPr lang="en-US" sz="1400" b="1" dirty="0"/>
              <a:t>X*</a:t>
            </a: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CB879296-1E4A-44DD-8A92-B1392454DF85}"/>
                  </a:ext>
                </a:extLst>
              </p:cNvPr>
              <p:cNvSpPr txBox="1"/>
              <p:nvPr/>
            </p:nvSpPr>
            <p:spPr>
              <a:xfrm>
                <a:off x="8248546" y="5665731"/>
                <a:ext cx="242298" cy="28418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sSub>
                            <m:sSubPr>
                              <m:ctrlPr>
                                <a:rPr lang="en-US" b="1" i="1">
                                  <a:latin typeface="Cambria Math" panose="02040503050406030204" pitchFamily="18" charset="0"/>
                                </a:rPr>
                              </m:ctrlPr>
                            </m:sSubPr>
                            <m:e>
                              <m:r>
                                <a:rPr lang="en-US" b="1" i="1">
                                  <a:latin typeface="Cambria Math" panose="02040503050406030204" pitchFamily="18" charset="0"/>
                                </a:rPr>
                                <m:t>𝑫</m:t>
                              </m:r>
                            </m:e>
                            <m:sub>
                              <m:r>
                                <a:rPr lang="en-US" b="1" i="1">
                                  <a:latin typeface="Cambria Math" panose="02040503050406030204" pitchFamily="18" charset="0"/>
                                </a:rPr>
                                <m:t>𝒕</m:t>
                              </m:r>
                            </m:sub>
                          </m:sSub>
                        </m:e>
                      </m:acc>
                    </m:oMath>
                  </m:oMathPara>
                </a14:m>
                <a:endParaRPr lang="nl-BE" b="1" dirty="0"/>
              </a:p>
            </p:txBody>
          </p:sp>
        </mc:Choice>
        <mc:Fallback xmlns="">
          <p:sp>
            <p:nvSpPr>
              <p:cNvPr id="38" name="TextBox 37">
                <a:extLst>
                  <a:ext uri="{FF2B5EF4-FFF2-40B4-BE49-F238E27FC236}">
                    <a16:creationId xmlns:a16="http://schemas.microsoft.com/office/drawing/2014/main" id="{CB879296-1E4A-44DD-8A92-B1392454DF85}"/>
                  </a:ext>
                </a:extLst>
              </p:cNvPr>
              <p:cNvSpPr txBox="1">
                <a:spLocks noRot="1" noChangeAspect="1" noMove="1" noResize="1" noEditPoints="1" noAdjustHandles="1" noChangeArrowheads="1" noChangeShapeType="1" noTextEdit="1"/>
              </p:cNvSpPr>
              <p:nvPr/>
            </p:nvSpPr>
            <p:spPr>
              <a:xfrm>
                <a:off x="8248546" y="5665731"/>
                <a:ext cx="242298" cy="284180"/>
              </a:xfrm>
              <a:prstGeom prst="rect">
                <a:avLst/>
              </a:prstGeom>
              <a:blipFill>
                <a:blip r:embed="rId10"/>
                <a:stretch>
                  <a:fillRect l="-32500" t="-17021" r="-35000" b="-14894"/>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09079A1E-0FB4-4178-80F7-C1569D2315ED}"/>
                  </a:ext>
                </a:extLst>
              </p:cNvPr>
              <p:cNvSpPr txBox="1"/>
              <p:nvPr/>
            </p:nvSpPr>
            <p:spPr>
              <a:xfrm>
                <a:off x="10899190" y="4073023"/>
                <a:ext cx="271934" cy="2860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0</m:t>
                              </m:r>
                            </m:sub>
                          </m:sSub>
                        </m:e>
                      </m:acc>
                    </m:oMath>
                  </m:oMathPara>
                </a14:m>
                <a:endParaRPr lang="nl-BE" dirty="0"/>
              </a:p>
            </p:txBody>
          </p:sp>
        </mc:Choice>
        <mc:Fallback xmlns="">
          <p:sp>
            <p:nvSpPr>
              <p:cNvPr id="39" name="TextBox 38">
                <a:extLst>
                  <a:ext uri="{FF2B5EF4-FFF2-40B4-BE49-F238E27FC236}">
                    <a16:creationId xmlns:a16="http://schemas.microsoft.com/office/drawing/2014/main" id="{09079A1E-0FB4-4178-80F7-C1569D2315ED}"/>
                  </a:ext>
                </a:extLst>
              </p:cNvPr>
              <p:cNvSpPr txBox="1">
                <a:spLocks noRot="1" noChangeAspect="1" noMove="1" noResize="1" noEditPoints="1" noAdjustHandles="1" noChangeArrowheads="1" noChangeShapeType="1" noTextEdit="1"/>
              </p:cNvSpPr>
              <p:nvPr/>
            </p:nvSpPr>
            <p:spPr>
              <a:xfrm>
                <a:off x="10899190" y="4073023"/>
                <a:ext cx="271934" cy="286040"/>
              </a:xfrm>
              <a:prstGeom prst="rect">
                <a:avLst/>
              </a:prstGeom>
              <a:blipFill>
                <a:blip r:embed="rId11"/>
                <a:stretch>
                  <a:fillRect l="-22222" t="-17021" r="-31111" b="-17021"/>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49C71D75-3B57-4484-BECB-648F62911A0C}"/>
                  </a:ext>
                </a:extLst>
              </p:cNvPr>
              <p:cNvSpPr txBox="1"/>
              <p:nvPr/>
            </p:nvSpPr>
            <p:spPr>
              <a:xfrm>
                <a:off x="10479197" y="6495744"/>
                <a:ext cx="264431" cy="28629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b="1" i="1">
                                  <a:latin typeface="Cambria Math" panose="02040503050406030204" pitchFamily="18" charset="0"/>
                                </a:rPr>
                              </m:ctrlPr>
                            </m:sSubPr>
                            <m:e>
                              <m:r>
                                <a:rPr lang="en-US" b="1" i="1">
                                  <a:latin typeface="Cambria Math" panose="02040503050406030204" pitchFamily="18" charset="0"/>
                                </a:rPr>
                                <m:t>𝑺</m:t>
                              </m:r>
                            </m:e>
                            <m:sub>
                              <m:r>
                                <a:rPr lang="en-US" b="1" i="1" smtClean="0">
                                  <a:latin typeface="Cambria Math" panose="02040503050406030204" pitchFamily="18" charset="0"/>
                                </a:rPr>
                                <m:t>𝒕</m:t>
                              </m:r>
                            </m:sub>
                          </m:sSub>
                        </m:e>
                      </m:acc>
                    </m:oMath>
                  </m:oMathPara>
                </a14:m>
                <a:endParaRPr lang="nl-BE" dirty="0"/>
              </a:p>
            </p:txBody>
          </p:sp>
        </mc:Choice>
        <mc:Fallback xmlns="">
          <p:sp>
            <p:nvSpPr>
              <p:cNvPr id="43" name="TextBox 42">
                <a:extLst>
                  <a:ext uri="{FF2B5EF4-FFF2-40B4-BE49-F238E27FC236}">
                    <a16:creationId xmlns:a16="http://schemas.microsoft.com/office/drawing/2014/main" id="{49C71D75-3B57-4484-BECB-648F62911A0C}"/>
                  </a:ext>
                </a:extLst>
              </p:cNvPr>
              <p:cNvSpPr txBox="1">
                <a:spLocks noRot="1" noChangeAspect="1" noMove="1" noResize="1" noEditPoints="1" noAdjustHandles="1" noChangeArrowheads="1" noChangeShapeType="1" noTextEdit="1"/>
              </p:cNvSpPr>
              <p:nvPr/>
            </p:nvSpPr>
            <p:spPr>
              <a:xfrm>
                <a:off x="10479197" y="6495744"/>
                <a:ext cx="264431" cy="286297"/>
              </a:xfrm>
              <a:prstGeom prst="rect">
                <a:avLst/>
              </a:prstGeom>
              <a:blipFill>
                <a:blip r:embed="rId12"/>
                <a:stretch>
                  <a:fillRect l="-20930" t="-19149" r="-53488" b="-14894"/>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F3D0AC99-7F48-4AA4-B1FD-5009B43D23CF}"/>
                  </a:ext>
                </a:extLst>
              </p:cNvPr>
              <p:cNvSpPr txBox="1"/>
              <p:nvPr/>
            </p:nvSpPr>
            <p:spPr>
              <a:xfrm>
                <a:off x="10863985" y="5284402"/>
                <a:ext cx="217388" cy="28604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sSub>
                            <m:sSubPr>
                              <m:ctrlPr>
                                <a:rPr lang="en-US" i="1" smtClean="0">
                                  <a:latin typeface="Cambria Math" panose="02040503050406030204" pitchFamily="18" charset="0"/>
                                </a:rPr>
                              </m:ctrlPr>
                            </m:sSubPr>
                            <m:e>
                              <m:r>
                                <a:rPr lang="en-US" b="0" i="1">
                                  <a:latin typeface="Cambria Math" panose="02040503050406030204" pitchFamily="18" charset="0"/>
                                </a:rPr>
                                <m:t>𝑂</m:t>
                              </m:r>
                            </m:e>
                            <m:sub>
                              <m:r>
                                <a:rPr lang="en-US" b="0" i="1" smtClean="0">
                                  <a:latin typeface="Cambria Math" panose="02040503050406030204" pitchFamily="18" charset="0"/>
                                </a:rPr>
                                <m:t>𝑡</m:t>
                              </m:r>
                            </m:sub>
                          </m:sSub>
                        </m:e>
                      </m:acc>
                    </m:oMath>
                  </m:oMathPara>
                </a14:m>
                <a:endParaRPr lang="nl-BE" dirty="0"/>
              </a:p>
            </p:txBody>
          </p:sp>
        </mc:Choice>
        <mc:Fallback xmlns="">
          <p:sp>
            <p:nvSpPr>
              <p:cNvPr id="44" name="TextBox 43">
                <a:extLst>
                  <a:ext uri="{FF2B5EF4-FFF2-40B4-BE49-F238E27FC236}">
                    <a16:creationId xmlns:a16="http://schemas.microsoft.com/office/drawing/2014/main" id="{F3D0AC99-7F48-4AA4-B1FD-5009B43D23CF}"/>
                  </a:ext>
                </a:extLst>
              </p:cNvPr>
              <p:cNvSpPr txBox="1">
                <a:spLocks noRot="1" noChangeAspect="1" noMove="1" noResize="1" noEditPoints="1" noAdjustHandles="1" noChangeArrowheads="1" noChangeShapeType="1" noTextEdit="1"/>
              </p:cNvSpPr>
              <p:nvPr/>
            </p:nvSpPr>
            <p:spPr>
              <a:xfrm>
                <a:off x="10863985" y="5284402"/>
                <a:ext cx="217388" cy="286040"/>
              </a:xfrm>
              <a:prstGeom prst="rect">
                <a:avLst/>
              </a:prstGeom>
              <a:blipFill>
                <a:blip r:embed="rId13"/>
                <a:stretch>
                  <a:fillRect l="-36111" t="-19149" r="-30556" b="-14894"/>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F25017B0-11D9-4EF2-B803-5BDEBD036DFA}"/>
                  </a:ext>
                </a:extLst>
              </p:cNvPr>
              <p:cNvSpPr txBox="1"/>
              <p:nvPr/>
            </p:nvSpPr>
            <p:spPr>
              <a:xfrm>
                <a:off x="10102329" y="5674154"/>
                <a:ext cx="1354925" cy="27629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sz="1600" b="0" i="1" dirty="0" smtClean="0">
                              <a:latin typeface="Cambria Math" panose="02040503050406030204" pitchFamily="18" charset="0"/>
                            </a:rPr>
                          </m:ctrlPr>
                        </m:accPr>
                        <m:e>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𝑆</m:t>
                              </m:r>
                            </m:e>
                            <m:sub>
                              <m:r>
                                <a:rPr lang="en-US" sz="1600" b="0" i="1" dirty="0" smtClean="0">
                                  <a:latin typeface="Cambria Math" panose="02040503050406030204" pitchFamily="18" charset="0"/>
                                </a:rPr>
                                <m:t>𝑡</m:t>
                              </m:r>
                            </m:sub>
                          </m:sSub>
                        </m:e>
                      </m:acc>
                      <m:r>
                        <a:rPr lang="en-US" sz="1600" b="0" i="1" dirty="0" smtClean="0">
                          <a:latin typeface="Cambria Math" panose="02040503050406030204" pitchFamily="18" charset="0"/>
                        </a:rPr>
                        <m:t> </m:t>
                      </m:r>
                      <m:r>
                        <a:rPr lang="en-US" sz="1600" b="0" i="1" smtClean="0">
                          <a:latin typeface="Cambria Math" panose="02040503050406030204" pitchFamily="18" charset="0"/>
                        </a:rPr>
                        <m:t>=</m:t>
                      </m:r>
                      <m:acc>
                        <m:accPr>
                          <m:chr m:val="̂"/>
                          <m:ctrlPr>
                            <a:rPr lang="en-US" sz="1600" b="0" i="1" smtClean="0">
                              <a:latin typeface="Cambria Math" panose="02040503050406030204" pitchFamily="18" charset="0"/>
                            </a:rPr>
                          </m:ctrlPr>
                        </m:acc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𝑂</m:t>
                              </m:r>
                            </m:e>
                            <m:sub>
                              <m:r>
                                <a:rPr lang="en-US" sz="1600" b="0" i="1" smtClean="0">
                                  <a:latin typeface="Cambria Math" panose="02040503050406030204" pitchFamily="18" charset="0"/>
                                </a:rPr>
                                <m:t>𝑡</m:t>
                              </m:r>
                            </m:sub>
                          </m:sSub>
                        </m:e>
                      </m:acc>
                      <m:r>
                        <a:rPr lang="en-US" sz="1600" b="0" i="1" smtClean="0">
                          <a:latin typeface="Cambria Math" panose="02040503050406030204" pitchFamily="18" charset="0"/>
                        </a:rPr>
                        <m:t>+</m:t>
                      </m:r>
                      <m:acc>
                        <m:accPr>
                          <m:chr m:val="̂"/>
                          <m:ctrlPr>
                            <a:rPr lang="en-US" sz="1600" b="0" i="1" smtClean="0">
                              <a:latin typeface="Cambria Math" panose="02040503050406030204" pitchFamily="18" charset="0"/>
                            </a:rPr>
                          </m:ctrlPr>
                        </m:acc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𝑆</m:t>
                              </m:r>
                            </m:e>
                            <m:sub>
                              <m:r>
                                <a:rPr lang="en-US" sz="1600" b="0" i="1" smtClean="0">
                                  <a:latin typeface="Cambria Math" panose="02040503050406030204" pitchFamily="18" charset="0"/>
                                </a:rPr>
                                <m:t>0</m:t>
                              </m:r>
                            </m:sub>
                          </m:sSub>
                        </m:e>
                      </m:acc>
                    </m:oMath>
                  </m:oMathPara>
                </a14:m>
                <a:endParaRPr lang="nl-BE" sz="1600" dirty="0"/>
              </a:p>
            </p:txBody>
          </p:sp>
        </mc:Choice>
        <mc:Fallback xmlns="">
          <p:sp>
            <p:nvSpPr>
              <p:cNvPr id="45" name="TextBox 44">
                <a:extLst>
                  <a:ext uri="{FF2B5EF4-FFF2-40B4-BE49-F238E27FC236}">
                    <a16:creationId xmlns:a16="http://schemas.microsoft.com/office/drawing/2014/main" id="{F25017B0-11D9-4EF2-B803-5BDEBD036DFA}"/>
                  </a:ext>
                </a:extLst>
              </p:cNvPr>
              <p:cNvSpPr txBox="1">
                <a:spLocks noRot="1" noChangeAspect="1" noMove="1" noResize="1" noEditPoints="1" noAdjustHandles="1" noChangeArrowheads="1" noChangeShapeType="1" noTextEdit="1"/>
              </p:cNvSpPr>
              <p:nvPr/>
            </p:nvSpPr>
            <p:spPr>
              <a:xfrm>
                <a:off x="10102329" y="5674154"/>
                <a:ext cx="1354925" cy="276294"/>
              </a:xfrm>
              <a:prstGeom prst="rect">
                <a:avLst/>
              </a:prstGeom>
              <a:blipFill>
                <a:blip r:embed="rId14"/>
                <a:stretch>
                  <a:fillRect t="-17778" r="-38739" b="-6667"/>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99B18B73-55F6-4B8A-BC14-153B26CF5E7F}"/>
                  </a:ext>
                </a:extLst>
              </p:cNvPr>
              <p:cNvSpPr txBox="1"/>
              <p:nvPr/>
            </p:nvSpPr>
            <p:spPr>
              <a:xfrm>
                <a:off x="10208929" y="5973112"/>
                <a:ext cx="1141723" cy="254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sz="1600" b="0" i="1" smtClean="0">
                              <a:latin typeface="Cambria Math" panose="02040503050406030204" pitchFamily="18" charset="0"/>
                            </a:rPr>
                          </m:ctrlPr>
                        </m:acc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𝑆</m:t>
                              </m:r>
                            </m:e>
                            <m:sub>
                              <m:r>
                                <a:rPr lang="en-US" sz="1600" b="0" i="1" smtClean="0">
                                  <a:latin typeface="Cambria Math" panose="02040503050406030204" pitchFamily="18" charset="0"/>
                                </a:rPr>
                                <m:t>0</m:t>
                              </m:r>
                            </m:sub>
                          </m:sSub>
                        </m:e>
                      </m:acc>
                      <m:r>
                        <a:rPr lang="en-US" sz="1600" b="0" i="1" smtClean="0">
                          <a:latin typeface="Cambria Math" panose="02040503050406030204" pitchFamily="18" charset="0"/>
                        </a:rPr>
                        <m:t>=</m:t>
                      </m:r>
                      <m:acc>
                        <m:accPr>
                          <m:chr m:val="̂"/>
                          <m:ctrlPr>
                            <a:rPr lang="en-US" sz="1600" b="0" i="1" smtClean="0">
                              <a:latin typeface="Cambria Math" panose="02040503050406030204" pitchFamily="18" charset="0"/>
                            </a:rPr>
                          </m:ctrlPr>
                        </m:acc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𝑆</m:t>
                              </m:r>
                            </m:e>
                            <m:sub>
                              <m:r>
                                <a:rPr lang="en-US" sz="1600" b="0" i="1" smtClean="0">
                                  <a:latin typeface="Cambria Math" panose="02040503050406030204" pitchFamily="18" charset="0"/>
                                </a:rPr>
                                <m:t>𝑡</m:t>
                              </m:r>
                            </m:sub>
                          </m:sSub>
                        </m:e>
                      </m:acc>
                      <m:r>
                        <a:rPr lang="en-US" sz="1600" b="0" i="1" smtClean="0">
                          <a:latin typeface="Cambria Math" panose="02040503050406030204" pitchFamily="18" charset="0"/>
                        </a:rPr>
                        <m:t>−</m:t>
                      </m:r>
                      <m:acc>
                        <m:accPr>
                          <m:chr m:val="̂"/>
                          <m:ctrlPr>
                            <a:rPr lang="en-US" sz="1600" b="0" i="1" smtClean="0">
                              <a:latin typeface="Cambria Math" panose="02040503050406030204" pitchFamily="18" charset="0"/>
                            </a:rPr>
                          </m:ctrlPr>
                        </m:acc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𝐷</m:t>
                              </m:r>
                            </m:e>
                            <m:sub>
                              <m:r>
                                <a:rPr lang="en-US" sz="1600" b="0" i="1" smtClean="0">
                                  <a:latin typeface="Cambria Math" panose="02040503050406030204" pitchFamily="18" charset="0"/>
                                </a:rPr>
                                <m:t>𝑡</m:t>
                              </m:r>
                            </m:sub>
                          </m:sSub>
                        </m:e>
                      </m:acc>
                    </m:oMath>
                  </m:oMathPara>
                </a14:m>
                <a:endParaRPr lang="nl-BE" sz="1600" dirty="0"/>
              </a:p>
            </p:txBody>
          </p:sp>
        </mc:Choice>
        <mc:Fallback xmlns="">
          <p:sp>
            <p:nvSpPr>
              <p:cNvPr id="46" name="TextBox 45">
                <a:extLst>
                  <a:ext uri="{FF2B5EF4-FFF2-40B4-BE49-F238E27FC236}">
                    <a16:creationId xmlns:a16="http://schemas.microsoft.com/office/drawing/2014/main" id="{99B18B73-55F6-4B8A-BC14-153B26CF5E7F}"/>
                  </a:ext>
                </a:extLst>
              </p:cNvPr>
              <p:cNvSpPr txBox="1">
                <a:spLocks noRot="1" noChangeAspect="1" noMove="1" noResize="1" noEditPoints="1" noAdjustHandles="1" noChangeArrowheads="1" noChangeShapeType="1" noTextEdit="1"/>
              </p:cNvSpPr>
              <p:nvPr/>
            </p:nvSpPr>
            <p:spPr>
              <a:xfrm>
                <a:off x="10208929" y="5973112"/>
                <a:ext cx="1141723" cy="254493"/>
              </a:xfrm>
              <a:prstGeom prst="rect">
                <a:avLst/>
              </a:prstGeom>
              <a:blipFill>
                <a:blip r:embed="rId15"/>
                <a:stretch>
                  <a:fillRect l="-3743" t="-19048" r="-52406" b="-14286"/>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92484436-37F8-404D-88F6-B830969C7D5E}"/>
                  </a:ext>
                </a:extLst>
              </p:cNvPr>
              <p:cNvSpPr txBox="1"/>
              <p:nvPr/>
            </p:nvSpPr>
            <p:spPr>
              <a:xfrm>
                <a:off x="10888327" y="6525871"/>
                <a:ext cx="217388" cy="28604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sSub>
                            <m:sSubPr>
                              <m:ctrlPr>
                                <a:rPr lang="en-US" b="1" i="1" smtClean="0">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𝒕</m:t>
                              </m:r>
                            </m:sub>
                          </m:sSub>
                        </m:e>
                      </m:acc>
                    </m:oMath>
                  </m:oMathPara>
                </a14:m>
                <a:endParaRPr lang="nl-BE" b="1" dirty="0"/>
              </a:p>
            </p:txBody>
          </p:sp>
        </mc:Choice>
        <mc:Fallback xmlns="">
          <p:sp>
            <p:nvSpPr>
              <p:cNvPr id="47" name="TextBox 46">
                <a:extLst>
                  <a:ext uri="{FF2B5EF4-FFF2-40B4-BE49-F238E27FC236}">
                    <a16:creationId xmlns:a16="http://schemas.microsoft.com/office/drawing/2014/main" id="{92484436-37F8-404D-88F6-B830969C7D5E}"/>
                  </a:ext>
                </a:extLst>
              </p:cNvPr>
              <p:cNvSpPr txBox="1">
                <a:spLocks noRot="1" noChangeAspect="1" noMove="1" noResize="1" noEditPoints="1" noAdjustHandles="1" noChangeArrowheads="1" noChangeShapeType="1" noTextEdit="1"/>
              </p:cNvSpPr>
              <p:nvPr/>
            </p:nvSpPr>
            <p:spPr>
              <a:xfrm>
                <a:off x="10888327" y="6525871"/>
                <a:ext cx="217388" cy="286040"/>
              </a:xfrm>
              <a:prstGeom prst="rect">
                <a:avLst/>
              </a:prstGeom>
              <a:blipFill>
                <a:blip r:embed="rId16"/>
                <a:stretch>
                  <a:fillRect l="-36111" t="-19565" r="-36111" b="-17391"/>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C6E6ABAC-99CE-4708-B195-22E2A6FA37DF}"/>
                  </a:ext>
                </a:extLst>
              </p:cNvPr>
              <p:cNvSpPr txBox="1"/>
              <p:nvPr/>
            </p:nvSpPr>
            <p:spPr>
              <a:xfrm>
                <a:off x="11578412" y="5042589"/>
                <a:ext cx="271934" cy="2860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i="1">
                                  <a:latin typeface="Cambria Math" panose="02040503050406030204" pitchFamily="18" charset="0"/>
                                </a:rPr>
                                <m:t>0</m:t>
                              </m:r>
                            </m:sub>
                          </m:sSub>
                        </m:e>
                      </m:acc>
                    </m:oMath>
                  </m:oMathPara>
                </a14:m>
                <a:endParaRPr lang="nl-BE" dirty="0"/>
              </a:p>
            </p:txBody>
          </p:sp>
        </mc:Choice>
        <mc:Fallback xmlns="">
          <p:sp>
            <p:nvSpPr>
              <p:cNvPr id="48" name="TextBox 47">
                <a:extLst>
                  <a:ext uri="{FF2B5EF4-FFF2-40B4-BE49-F238E27FC236}">
                    <a16:creationId xmlns:a16="http://schemas.microsoft.com/office/drawing/2014/main" id="{C6E6ABAC-99CE-4708-B195-22E2A6FA37DF}"/>
                  </a:ext>
                </a:extLst>
              </p:cNvPr>
              <p:cNvSpPr txBox="1">
                <a:spLocks noRot="1" noChangeAspect="1" noMove="1" noResize="1" noEditPoints="1" noAdjustHandles="1" noChangeArrowheads="1" noChangeShapeType="1" noTextEdit="1"/>
              </p:cNvSpPr>
              <p:nvPr/>
            </p:nvSpPr>
            <p:spPr>
              <a:xfrm>
                <a:off x="11578412" y="5042589"/>
                <a:ext cx="271934" cy="286040"/>
              </a:xfrm>
              <a:prstGeom prst="rect">
                <a:avLst/>
              </a:prstGeom>
              <a:blipFill>
                <a:blip r:embed="rId17"/>
                <a:stretch>
                  <a:fillRect l="-20000" t="-17021" r="-33333" b="-17021"/>
                </a:stretch>
              </a:blipFill>
            </p:spPr>
            <p:txBody>
              <a:bodyPr/>
              <a:lstStyle/>
              <a:p>
                <a:r>
                  <a:rPr lang="nl-BE">
                    <a:noFill/>
                  </a:rPr>
                  <a:t> </a:t>
                </a:r>
              </a:p>
            </p:txBody>
          </p:sp>
        </mc:Fallback>
      </mc:AlternateContent>
      <p:sp>
        <p:nvSpPr>
          <p:cNvPr id="49" name="TextBox 48">
            <a:extLst>
              <a:ext uri="{FF2B5EF4-FFF2-40B4-BE49-F238E27FC236}">
                <a16:creationId xmlns:a16="http://schemas.microsoft.com/office/drawing/2014/main" id="{7E1D8E82-044D-47D4-BEB5-58977568E2D1}"/>
              </a:ext>
            </a:extLst>
          </p:cNvPr>
          <p:cNvSpPr txBox="1"/>
          <p:nvPr/>
        </p:nvSpPr>
        <p:spPr>
          <a:xfrm>
            <a:off x="11458946" y="4790954"/>
            <a:ext cx="615524" cy="307777"/>
          </a:xfrm>
          <a:prstGeom prst="rect">
            <a:avLst/>
          </a:prstGeom>
          <a:noFill/>
        </p:spPr>
        <p:txBody>
          <a:bodyPr wrap="square" rtlCol="0">
            <a:spAutoFit/>
          </a:bodyPr>
          <a:lstStyle/>
          <a:p>
            <a:r>
              <a:rPr lang="en-US" sz="1400" dirty="0"/>
              <a:t>New</a:t>
            </a:r>
            <a:endParaRPr lang="nl-BE" sz="1400" dirty="0"/>
          </a:p>
        </p:txBody>
      </p:sp>
      <p:sp>
        <p:nvSpPr>
          <p:cNvPr id="50" name="Rectangle 49">
            <a:extLst>
              <a:ext uri="{FF2B5EF4-FFF2-40B4-BE49-F238E27FC236}">
                <a16:creationId xmlns:a16="http://schemas.microsoft.com/office/drawing/2014/main" id="{302A9D8D-9E92-4E2F-ABF0-CCEDF245EA1F}"/>
              </a:ext>
            </a:extLst>
          </p:cNvPr>
          <p:cNvSpPr/>
          <p:nvPr/>
        </p:nvSpPr>
        <p:spPr>
          <a:xfrm>
            <a:off x="8110871" y="3764401"/>
            <a:ext cx="3824830" cy="304751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1" name="TextBox 50">
            <a:extLst>
              <a:ext uri="{FF2B5EF4-FFF2-40B4-BE49-F238E27FC236}">
                <a16:creationId xmlns:a16="http://schemas.microsoft.com/office/drawing/2014/main" id="{A9080C8D-6242-453F-8402-260CB4A65FC8}"/>
              </a:ext>
            </a:extLst>
          </p:cNvPr>
          <p:cNvSpPr txBox="1"/>
          <p:nvPr/>
        </p:nvSpPr>
        <p:spPr>
          <a:xfrm>
            <a:off x="8110870" y="3753283"/>
            <a:ext cx="3309730" cy="369332"/>
          </a:xfrm>
          <a:prstGeom prst="rect">
            <a:avLst/>
          </a:prstGeom>
          <a:noFill/>
        </p:spPr>
        <p:txBody>
          <a:bodyPr wrap="square" rtlCol="0">
            <a:spAutoFit/>
          </a:bodyPr>
          <a:lstStyle/>
          <a:p>
            <a:r>
              <a:rPr lang="en-US" dirty="0"/>
              <a:t>Sequence to Sequence (Seq2Seq)</a:t>
            </a:r>
            <a:endParaRPr lang="nl-BE" dirty="0"/>
          </a:p>
        </p:txBody>
      </p:sp>
      <p:sp>
        <p:nvSpPr>
          <p:cNvPr id="52" name="TextBox 51">
            <a:extLst>
              <a:ext uri="{FF2B5EF4-FFF2-40B4-BE49-F238E27FC236}">
                <a16:creationId xmlns:a16="http://schemas.microsoft.com/office/drawing/2014/main" id="{66B1D956-5120-4A55-9248-883B61A1D749}"/>
              </a:ext>
            </a:extLst>
          </p:cNvPr>
          <p:cNvSpPr txBox="1"/>
          <p:nvPr/>
        </p:nvSpPr>
        <p:spPr>
          <a:xfrm>
            <a:off x="3349" y="2013428"/>
            <a:ext cx="4422442" cy="1867097"/>
          </a:xfrm>
          <a:prstGeom prst="rect">
            <a:avLst/>
          </a:prstGeom>
          <a:noFill/>
        </p:spPr>
        <p:txBody>
          <a:bodyPr wrap="square" rtlCol="0">
            <a:noAutofit/>
          </a:bodyPr>
          <a:lstStyle/>
          <a:p>
            <a:r>
              <a:rPr lang="en-US" b="1" dirty="0">
                <a:solidFill>
                  <a:srgbClr val="FF0000"/>
                </a:solidFill>
              </a:rPr>
              <a:t>Gated Residual Network (GRN)</a:t>
            </a:r>
          </a:p>
          <a:p>
            <a:endParaRPr lang="en-US" b="1" dirty="0">
              <a:solidFill>
                <a:srgbClr val="FF0000"/>
              </a:solidFill>
            </a:endParaRPr>
          </a:p>
          <a:p>
            <a:pPr marL="285750" indent="-285750">
              <a:buFont typeface="Arial" panose="020B0604020202020204" pitchFamily="34" charset="0"/>
              <a:buChar char="•"/>
            </a:pPr>
            <a:r>
              <a:rPr lang="en-US" dirty="0"/>
              <a:t>Special MLP Architecture</a:t>
            </a:r>
          </a:p>
          <a:p>
            <a:pPr marL="285750" indent="-285750">
              <a:buFont typeface="Arial" panose="020B0604020202020204" pitchFamily="34" charset="0"/>
              <a:buChar char="•"/>
            </a:pPr>
            <a:r>
              <a:rPr lang="en-US" dirty="0"/>
              <a:t>Gated Unit (</a:t>
            </a:r>
            <a:r>
              <a:rPr lang="en-US" dirty="0" err="1"/>
              <a:t>Softmax</a:t>
            </a:r>
            <a:r>
              <a:rPr lang="en-US" dirty="0"/>
              <a:t> &amp; </a:t>
            </a:r>
            <a:r>
              <a:rPr lang="en-US" dirty="0" err="1"/>
              <a:t>Hadamart</a:t>
            </a:r>
            <a:r>
              <a:rPr lang="en-US" dirty="0"/>
              <a:t> Product) </a:t>
            </a:r>
          </a:p>
          <a:p>
            <a:pPr marL="285750" indent="-285750">
              <a:buFont typeface="Arial" panose="020B0604020202020204" pitchFamily="34" charset="0"/>
              <a:buChar char="•"/>
            </a:pPr>
            <a:r>
              <a:rPr lang="en-US" dirty="0"/>
              <a:t>Filters Input Units</a:t>
            </a:r>
          </a:p>
          <a:p>
            <a:pPr marL="285750" indent="-285750">
              <a:buFont typeface="Arial" panose="020B0604020202020204" pitchFamily="34" charset="0"/>
              <a:buChar char="•"/>
            </a:pPr>
            <a:r>
              <a:rPr lang="en-US" dirty="0"/>
              <a:t>NNs struggle at Penalizing Features </a:t>
            </a:r>
          </a:p>
          <a:p>
            <a:pPr marL="285750" indent="-285750">
              <a:buFont typeface="Arial" panose="020B0604020202020204" pitchFamily="34" charset="0"/>
              <a:buChar char="•"/>
            </a:pPr>
            <a:endParaRPr lang="en-US" dirty="0"/>
          </a:p>
          <a:p>
            <a:endParaRPr lang="en-US" dirty="0"/>
          </a:p>
          <a:p>
            <a:endParaRPr lang="nl-BE" dirty="0"/>
          </a:p>
        </p:txBody>
      </p:sp>
      <p:sp>
        <p:nvSpPr>
          <p:cNvPr id="53" name="TextBox 52">
            <a:extLst>
              <a:ext uri="{FF2B5EF4-FFF2-40B4-BE49-F238E27FC236}">
                <a16:creationId xmlns:a16="http://schemas.microsoft.com/office/drawing/2014/main" id="{AD06C4EE-8907-4D8B-B277-BE687611E324}"/>
              </a:ext>
            </a:extLst>
          </p:cNvPr>
          <p:cNvSpPr txBox="1"/>
          <p:nvPr/>
        </p:nvSpPr>
        <p:spPr>
          <a:xfrm>
            <a:off x="58800" y="3839647"/>
            <a:ext cx="4422442" cy="2381056"/>
          </a:xfrm>
          <a:prstGeom prst="rect">
            <a:avLst/>
          </a:prstGeom>
          <a:noFill/>
        </p:spPr>
        <p:txBody>
          <a:bodyPr wrap="square" rtlCol="0">
            <a:noAutofit/>
          </a:bodyPr>
          <a:lstStyle/>
          <a:p>
            <a:r>
              <a:rPr lang="en-US" b="1" dirty="0">
                <a:solidFill>
                  <a:srgbClr val="FF0000"/>
                </a:solidFill>
              </a:rPr>
              <a:t>Seq2Seq Model</a:t>
            </a:r>
          </a:p>
          <a:p>
            <a:endParaRPr lang="en-US" b="1" dirty="0">
              <a:solidFill>
                <a:srgbClr val="FF0000"/>
              </a:solidFill>
            </a:endParaRPr>
          </a:p>
          <a:p>
            <a:pPr marL="285750" indent="-285750">
              <a:buFont typeface="Arial" panose="020B0604020202020204" pitchFamily="34" charset="0"/>
              <a:buChar char="•"/>
            </a:pPr>
            <a:r>
              <a:rPr lang="en-US" dirty="0"/>
              <a:t>Inspired from Machine Translation</a:t>
            </a:r>
          </a:p>
          <a:p>
            <a:endParaRPr lang="en-US" dirty="0"/>
          </a:p>
          <a:p>
            <a:r>
              <a:rPr lang="en-US" dirty="0"/>
              <a:t>Given Input and the Stock-at Hand:</a:t>
            </a:r>
          </a:p>
          <a:p>
            <a:pPr marL="285750" indent="-285750">
              <a:buFont typeface="Arial" panose="020B0604020202020204" pitchFamily="34" charset="0"/>
              <a:buChar char="•"/>
            </a:pPr>
            <a:r>
              <a:rPr lang="en-US" dirty="0"/>
              <a:t>Optimized on Stock Target Level</a:t>
            </a:r>
          </a:p>
          <a:p>
            <a:pPr marL="285750" indent="-285750">
              <a:buFont typeface="Arial" panose="020B0604020202020204" pitchFamily="34" charset="0"/>
              <a:buChar char="•"/>
            </a:pPr>
            <a:r>
              <a:rPr lang="en-US" dirty="0"/>
              <a:t>Outputs Order-Up Quantity</a:t>
            </a:r>
          </a:p>
          <a:p>
            <a:pPr marL="285750" indent="-285750">
              <a:buFont typeface="Arial" panose="020B0604020202020204" pitchFamily="34" charset="0"/>
              <a:buChar char="•"/>
            </a:pPr>
            <a:r>
              <a:rPr lang="en-US" dirty="0"/>
              <a:t>Given Demand, Updates Stock-at-Hand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endParaRPr lang="nl-BE" dirty="0"/>
          </a:p>
        </p:txBody>
      </p:sp>
      <p:sp>
        <p:nvSpPr>
          <p:cNvPr id="54" name="Text Placeholder 3">
            <a:extLst>
              <a:ext uri="{FF2B5EF4-FFF2-40B4-BE49-F238E27FC236}">
                <a16:creationId xmlns:a16="http://schemas.microsoft.com/office/drawing/2014/main" id="{E88EAE50-A652-4337-860F-35B660F3D63C}"/>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rgbClr val="FF0000"/>
                </a:solidFill>
              </a:rPr>
              <a:t>Reconciliation Neural Network</a:t>
            </a:r>
            <a:endParaRPr lang="nl-BE" dirty="0">
              <a:solidFill>
                <a:srgbClr val="FF0000"/>
              </a:solidFill>
            </a:endParaRPr>
          </a:p>
        </p:txBody>
      </p:sp>
      <p:sp>
        <p:nvSpPr>
          <p:cNvPr id="55" name="Title 2">
            <a:extLst>
              <a:ext uri="{FF2B5EF4-FFF2-40B4-BE49-F238E27FC236}">
                <a16:creationId xmlns:a16="http://schemas.microsoft.com/office/drawing/2014/main" id="{80F4AEAC-54A1-49F1-BD0F-D32A7F0A127D}"/>
              </a:ext>
            </a:extLst>
          </p:cNvPr>
          <p:cNvSpPr>
            <a:spLocks noGrp="1"/>
          </p:cNvSpPr>
          <p:nvPr>
            <p:ph type="title"/>
          </p:nvPr>
        </p:nvSpPr>
        <p:spPr>
          <a:xfrm>
            <a:off x="2954162" y="326173"/>
            <a:ext cx="9169012" cy="548640"/>
          </a:xfrm>
        </p:spPr>
        <p:txBody>
          <a:bodyPr/>
          <a:lstStyle/>
          <a:p>
            <a:r>
              <a:rPr lang="en-US" dirty="0"/>
              <a:t>The How to!</a:t>
            </a:r>
            <a:endParaRPr lang="nl-BE" dirty="0"/>
          </a:p>
        </p:txBody>
      </p:sp>
    </p:spTree>
    <p:extLst>
      <p:ext uri="{BB962C8B-B14F-4D97-AF65-F5344CB8AC3E}">
        <p14:creationId xmlns:p14="http://schemas.microsoft.com/office/powerpoint/2010/main" val="37328058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B462181-36E6-4E7E-BEB2-CBA8D5276A35}"/>
              </a:ext>
            </a:extLst>
          </p:cNvPr>
          <p:cNvSpPr>
            <a:spLocks noGrp="1"/>
          </p:cNvSpPr>
          <p:nvPr>
            <p:ph type="body" idx="4294967295"/>
          </p:nvPr>
        </p:nvSpPr>
        <p:spPr>
          <a:xfrm>
            <a:off x="2954162" y="841897"/>
            <a:ext cx="9169012" cy="571874"/>
          </a:xfrm>
        </p:spPr>
        <p:txBody>
          <a:bodyPr/>
          <a:lstStyle/>
          <a:p>
            <a:pPr marL="0" indent="0">
              <a:buNone/>
            </a:pPr>
            <a:r>
              <a:rPr lang="en-US" dirty="0">
                <a:solidFill>
                  <a:srgbClr val="FF0000"/>
                </a:solidFill>
              </a:rPr>
              <a:t>Fitting the Model</a:t>
            </a:r>
            <a:endParaRPr lang="nl-BE" dirty="0">
              <a:solidFill>
                <a:srgbClr val="FF0000"/>
              </a:solidFill>
            </a:endParaRPr>
          </a:p>
        </p:txBody>
      </p:sp>
      <p:pic>
        <p:nvPicPr>
          <p:cNvPr id="5" name="Picture 24">
            <a:extLst>
              <a:ext uri="{FF2B5EF4-FFF2-40B4-BE49-F238E27FC236}">
                <a16:creationId xmlns:a16="http://schemas.microsoft.com/office/drawing/2014/main" id="{94046A5A-85E1-45AC-A839-16EDAF440D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7549" y="1087606"/>
            <a:ext cx="5945625" cy="170584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FC772F6-642A-49A9-A23A-993D9586DCBB}"/>
              </a:ext>
            </a:extLst>
          </p:cNvPr>
          <p:cNvSpPr txBox="1"/>
          <p:nvPr/>
        </p:nvSpPr>
        <p:spPr>
          <a:xfrm>
            <a:off x="548640" y="2367102"/>
            <a:ext cx="11094720" cy="4378960"/>
          </a:xfrm>
          <a:prstGeom prst="rect">
            <a:avLst/>
          </a:prstGeom>
          <a:noFill/>
        </p:spPr>
        <p:txBody>
          <a:bodyPr wrap="square" rtlCol="0">
            <a:noAutofit/>
          </a:bodyPr>
          <a:lstStyle/>
          <a:p>
            <a:r>
              <a:rPr lang="en-US" b="1" dirty="0">
                <a:solidFill>
                  <a:srgbClr val="FF0000"/>
                </a:solidFill>
              </a:rPr>
              <a:t>Important Tips:</a:t>
            </a:r>
          </a:p>
          <a:p>
            <a:endParaRPr lang="en-US" dirty="0"/>
          </a:p>
          <a:p>
            <a:pPr marL="285750" indent="-285750">
              <a:lnSpc>
                <a:spcPct val="150000"/>
              </a:lnSpc>
              <a:buFont typeface="Arial" panose="020B0604020202020204" pitchFamily="34" charset="0"/>
              <a:buChar char="•"/>
            </a:pPr>
            <a:r>
              <a:rPr lang="en-US" dirty="0"/>
              <a:t>Independent of Base-Forecasting Model 		</a:t>
            </a:r>
          </a:p>
          <a:p>
            <a:pPr marL="285750" indent="-285750">
              <a:lnSpc>
                <a:spcPct val="150000"/>
              </a:lnSpc>
              <a:buFont typeface="Arial" panose="020B0604020202020204" pitchFamily="34" charset="0"/>
              <a:buChar char="•"/>
            </a:pPr>
            <a:r>
              <a:rPr lang="en-US" dirty="0"/>
              <a:t>Target any Service Level (Default is 95%)		</a:t>
            </a:r>
          </a:p>
          <a:p>
            <a:pPr marL="285750" indent="-285750">
              <a:lnSpc>
                <a:spcPct val="150000"/>
              </a:lnSpc>
              <a:buFont typeface="Arial" panose="020B0604020202020204" pitchFamily="34" charset="0"/>
              <a:buChar char="•"/>
            </a:pPr>
            <a:r>
              <a:rPr lang="en-US" dirty="0"/>
              <a:t>Echelons Blocks can be optimized Separately 		Adjust for Newer Forecasts 	</a:t>
            </a:r>
          </a:p>
          <a:p>
            <a:pPr marL="285750" indent="-285750">
              <a:lnSpc>
                <a:spcPct val="150000"/>
              </a:lnSpc>
              <a:buFont typeface="Arial" panose="020B0604020202020204" pitchFamily="34" charset="0"/>
              <a:buChar char="•"/>
            </a:pPr>
            <a:r>
              <a:rPr lang="en-US" dirty="0"/>
              <a:t>Adjustable Loss – Function 			Penalize Overstocking, Stockouts based on costs			</a:t>
            </a:r>
          </a:p>
          <a:p>
            <a:r>
              <a:rPr lang="en-US" dirty="0"/>
              <a:t>								</a:t>
            </a:r>
          </a:p>
          <a:p>
            <a:endParaRPr lang="en-US" dirty="0"/>
          </a:p>
        </p:txBody>
      </p:sp>
      <p:cxnSp>
        <p:nvCxnSpPr>
          <p:cNvPr id="8" name="Straight Arrow Connector 7">
            <a:extLst>
              <a:ext uri="{FF2B5EF4-FFF2-40B4-BE49-F238E27FC236}">
                <a16:creationId xmlns:a16="http://schemas.microsoft.com/office/drawing/2014/main" id="{6C114836-ACA2-4B4D-9390-F6D4B4DB283E}"/>
              </a:ext>
            </a:extLst>
          </p:cNvPr>
          <p:cNvCxnSpPr/>
          <p:nvPr/>
        </p:nvCxnSpPr>
        <p:spPr>
          <a:xfrm>
            <a:off x="5192889" y="4019392"/>
            <a:ext cx="6773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00A1117E-CA4F-4A2D-95F8-CB00283868A0}"/>
              </a:ext>
            </a:extLst>
          </p:cNvPr>
          <p:cNvCxnSpPr/>
          <p:nvPr/>
        </p:nvCxnSpPr>
        <p:spPr>
          <a:xfrm>
            <a:off x="5192889" y="4431436"/>
            <a:ext cx="67733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Title 2">
            <a:extLst>
              <a:ext uri="{FF2B5EF4-FFF2-40B4-BE49-F238E27FC236}">
                <a16:creationId xmlns:a16="http://schemas.microsoft.com/office/drawing/2014/main" id="{2AE4EC51-018C-463E-BF38-5916EA345E17}"/>
              </a:ext>
            </a:extLst>
          </p:cNvPr>
          <p:cNvSpPr>
            <a:spLocks noGrp="1"/>
          </p:cNvSpPr>
          <p:nvPr>
            <p:ph type="title"/>
          </p:nvPr>
        </p:nvSpPr>
        <p:spPr>
          <a:xfrm>
            <a:off x="2954162" y="326173"/>
            <a:ext cx="9169012" cy="548640"/>
          </a:xfrm>
        </p:spPr>
        <p:txBody>
          <a:bodyPr/>
          <a:lstStyle/>
          <a:p>
            <a:r>
              <a:rPr lang="en-US" dirty="0"/>
              <a:t>The How to!</a:t>
            </a:r>
            <a:endParaRPr lang="nl-BE" dirty="0"/>
          </a:p>
        </p:txBody>
      </p:sp>
    </p:spTree>
    <p:extLst>
      <p:ext uri="{BB962C8B-B14F-4D97-AF65-F5344CB8AC3E}">
        <p14:creationId xmlns:p14="http://schemas.microsoft.com/office/powerpoint/2010/main" val="8521855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2009C2-ED2A-4AE4-A172-5C4C9FA09335}"/>
              </a:ext>
            </a:extLst>
          </p:cNvPr>
          <p:cNvSpPr>
            <a:spLocks noGrp="1"/>
          </p:cNvSpPr>
          <p:nvPr>
            <p:ph type="title"/>
          </p:nvPr>
        </p:nvSpPr>
        <p:spPr>
          <a:xfrm>
            <a:off x="2954162" y="315138"/>
            <a:ext cx="9169012" cy="548640"/>
          </a:xfrm>
        </p:spPr>
        <p:txBody>
          <a:bodyPr/>
          <a:lstStyle/>
          <a:p>
            <a:r>
              <a:rPr lang="en-US" dirty="0"/>
              <a:t>Experimental Design &amp; Results</a:t>
            </a:r>
            <a:endParaRPr lang="nl-BE" dirty="0"/>
          </a:p>
        </p:txBody>
      </p:sp>
      <p:sp>
        <p:nvSpPr>
          <p:cNvPr id="4" name="Text Placeholder 3">
            <a:extLst>
              <a:ext uri="{FF2B5EF4-FFF2-40B4-BE49-F238E27FC236}">
                <a16:creationId xmlns:a16="http://schemas.microsoft.com/office/drawing/2014/main" id="{E4EFE183-D29F-46B3-9CA5-B2D50C9A96A6}"/>
              </a:ext>
            </a:extLst>
          </p:cNvPr>
          <p:cNvSpPr>
            <a:spLocks noGrp="1"/>
          </p:cNvSpPr>
          <p:nvPr>
            <p:ph type="body" idx="4294967295"/>
          </p:nvPr>
        </p:nvSpPr>
        <p:spPr>
          <a:xfrm>
            <a:off x="2954162" y="841897"/>
            <a:ext cx="9169012" cy="571874"/>
          </a:xfrm>
        </p:spPr>
        <p:txBody>
          <a:bodyPr/>
          <a:lstStyle/>
          <a:p>
            <a:pPr marL="0" indent="0">
              <a:buNone/>
            </a:pPr>
            <a:r>
              <a:rPr lang="en-US" dirty="0">
                <a:solidFill>
                  <a:srgbClr val="FF0000"/>
                </a:solidFill>
              </a:rPr>
              <a:t>Empirical Experimental Design </a:t>
            </a:r>
            <a:endParaRPr lang="nl-BE" dirty="0">
              <a:solidFill>
                <a:srgbClr val="FF0000"/>
              </a:solidFill>
            </a:endParaRPr>
          </a:p>
        </p:txBody>
      </p:sp>
      <p:sp>
        <p:nvSpPr>
          <p:cNvPr id="5" name="TextBox 4">
            <a:extLst>
              <a:ext uri="{FF2B5EF4-FFF2-40B4-BE49-F238E27FC236}">
                <a16:creationId xmlns:a16="http://schemas.microsoft.com/office/drawing/2014/main" id="{486ABE55-D33F-4658-BD24-013CF802636A}"/>
              </a:ext>
            </a:extLst>
          </p:cNvPr>
          <p:cNvSpPr txBox="1"/>
          <p:nvPr/>
        </p:nvSpPr>
        <p:spPr>
          <a:xfrm>
            <a:off x="856480" y="1940530"/>
            <a:ext cx="5075898" cy="4302226"/>
          </a:xfrm>
          <a:prstGeom prst="rect">
            <a:avLst/>
          </a:prstGeom>
          <a:noFill/>
        </p:spPr>
        <p:txBody>
          <a:bodyPr wrap="square" rtlCol="0">
            <a:noAutofit/>
          </a:bodyPr>
          <a:lstStyle/>
          <a:p>
            <a:r>
              <a:rPr lang="en-US" b="1" dirty="0">
                <a:solidFill>
                  <a:srgbClr val="FF0000"/>
                </a:solidFill>
              </a:rPr>
              <a:t>Data: </a:t>
            </a:r>
            <a:r>
              <a:rPr lang="en-US" dirty="0"/>
              <a:t>Multi – Echelon for 1 SKU</a:t>
            </a:r>
          </a:p>
          <a:p>
            <a:r>
              <a:rPr lang="en-US" dirty="0"/>
              <a:t>	  </a:t>
            </a:r>
          </a:p>
          <a:p>
            <a:pPr marL="285750" indent="-285750">
              <a:buFont typeface="Arial" panose="020B0604020202020204" pitchFamily="34" charset="0"/>
              <a:buChar char="•"/>
            </a:pPr>
            <a:r>
              <a:rPr lang="en-US" dirty="0"/>
              <a:t> 1 Manufacturer</a:t>
            </a:r>
          </a:p>
          <a:p>
            <a:pPr marL="285750" indent="-285750">
              <a:buFont typeface="Arial" panose="020B0604020202020204" pitchFamily="34" charset="0"/>
              <a:buChar char="•"/>
            </a:pPr>
            <a:r>
              <a:rPr lang="en-US" dirty="0"/>
              <a:t>4 DCs</a:t>
            </a:r>
          </a:p>
          <a:p>
            <a:pPr marL="285750" indent="-285750">
              <a:buFont typeface="Arial" panose="020B0604020202020204" pitchFamily="34" charset="0"/>
              <a:buChar char="•"/>
            </a:pPr>
            <a:r>
              <a:rPr lang="en-US" dirty="0"/>
              <a:t>274 Shops</a:t>
            </a:r>
          </a:p>
          <a:p>
            <a:endParaRPr lang="nl-BE" dirty="0"/>
          </a:p>
          <a:p>
            <a:endParaRPr lang="nl-BE" dirty="0"/>
          </a:p>
          <a:p>
            <a:r>
              <a:rPr lang="nl-BE" b="1" dirty="0">
                <a:solidFill>
                  <a:srgbClr val="FF0000"/>
                </a:solidFill>
              </a:rPr>
              <a:t>Evaluation </a:t>
            </a:r>
            <a:r>
              <a:rPr lang="nl-BE" b="1" dirty="0" err="1">
                <a:solidFill>
                  <a:srgbClr val="FF0000"/>
                </a:solidFill>
              </a:rPr>
              <a:t>Period</a:t>
            </a:r>
            <a:r>
              <a:rPr lang="nl-BE" b="1" dirty="0">
                <a:solidFill>
                  <a:srgbClr val="FF0000"/>
                </a:solidFill>
              </a:rPr>
              <a:t>: </a:t>
            </a:r>
            <a:r>
              <a:rPr lang="nl-BE" dirty="0"/>
              <a:t>4 weeks (</a:t>
            </a:r>
            <a:r>
              <a:rPr lang="nl-BE" dirty="0" err="1"/>
              <a:t>with</a:t>
            </a:r>
            <a:r>
              <a:rPr lang="nl-BE" dirty="0"/>
              <a:t> time </a:t>
            </a:r>
            <a:r>
              <a:rPr lang="nl-BE" dirty="0" err="1"/>
              <a:t>Shifts</a:t>
            </a:r>
            <a:r>
              <a:rPr lang="nl-BE" dirty="0"/>
              <a:t>)</a:t>
            </a:r>
          </a:p>
          <a:p>
            <a:endParaRPr lang="nl-BE" dirty="0"/>
          </a:p>
          <a:p>
            <a:pPr marL="285750" indent="-285750">
              <a:buFont typeface="Arial" panose="020B0604020202020204" pitchFamily="34" charset="0"/>
              <a:buChar char="•"/>
            </a:pPr>
            <a:r>
              <a:rPr lang="nl-BE" dirty="0"/>
              <a:t>Lead Time = 1</a:t>
            </a:r>
          </a:p>
          <a:p>
            <a:pPr marL="285750" indent="-285750">
              <a:buFont typeface="Arial" panose="020B0604020202020204" pitchFamily="34" charset="0"/>
              <a:buChar char="•"/>
            </a:pPr>
            <a:r>
              <a:rPr lang="nl-BE" dirty="0"/>
              <a:t>For </a:t>
            </a:r>
            <a:r>
              <a:rPr lang="nl-BE" dirty="0" err="1"/>
              <a:t>DCs</a:t>
            </a:r>
            <a:r>
              <a:rPr lang="nl-BE" dirty="0"/>
              <a:t>: Bi-week 4-5</a:t>
            </a:r>
          </a:p>
          <a:p>
            <a:pPr marL="285750" indent="-285750">
              <a:buFont typeface="Arial" panose="020B0604020202020204" pitchFamily="34" charset="0"/>
              <a:buChar char="•"/>
            </a:pPr>
            <a:r>
              <a:rPr lang="nl-BE" dirty="0"/>
              <a:t>For Shops: Week 8-11</a:t>
            </a:r>
          </a:p>
          <a:p>
            <a:endParaRPr lang="nl-BE" dirty="0"/>
          </a:p>
          <a:p>
            <a:r>
              <a:rPr lang="nl-BE" b="1" dirty="0">
                <a:solidFill>
                  <a:srgbClr val="FF0000"/>
                </a:solidFill>
              </a:rPr>
              <a:t>Target Service Level: </a:t>
            </a:r>
            <a:r>
              <a:rPr lang="nl-BE" dirty="0"/>
              <a:t>99%</a:t>
            </a:r>
          </a:p>
          <a:p>
            <a:endParaRPr lang="nl-BE" dirty="0"/>
          </a:p>
        </p:txBody>
      </p:sp>
    </p:spTree>
    <p:extLst>
      <p:ext uri="{BB962C8B-B14F-4D97-AF65-F5344CB8AC3E}">
        <p14:creationId xmlns:p14="http://schemas.microsoft.com/office/powerpoint/2010/main" val="344489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4EFE183-D29F-46B3-9CA5-B2D50C9A96A6}"/>
              </a:ext>
            </a:extLst>
          </p:cNvPr>
          <p:cNvSpPr>
            <a:spLocks noGrp="1"/>
          </p:cNvSpPr>
          <p:nvPr>
            <p:ph type="body" idx="4294967295"/>
          </p:nvPr>
        </p:nvSpPr>
        <p:spPr>
          <a:xfrm>
            <a:off x="2954162" y="841897"/>
            <a:ext cx="9169012" cy="571874"/>
          </a:xfrm>
        </p:spPr>
        <p:txBody>
          <a:bodyPr/>
          <a:lstStyle/>
          <a:p>
            <a:pPr marL="0" indent="0">
              <a:buNone/>
            </a:pPr>
            <a:r>
              <a:rPr lang="en-US" dirty="0">
                <a:solidFill>
                  <a:srgbClr val="FF0000"/>
                </a:solidFill>
              </a:rPr>
              <a:t>Experimental Results</a:t>
            </a:r>
            <a:endParaRPr lang="nl-BE" dirty="0">
              <a:solidFill>
                <a:srgbClr val="FF0000"/>
              </a:solidFill>
            </a:endParaRPr>
          </a:p>
        </p:txBody>
      </p:sp>
      <p:sp>
        <p:nvSpPr>
          <p:cNvPr id="5" name="TextBox 4">
            <a:extLst>
              <a:ext uri="{FF2B5EF4-FFF2-40B4-BE49-F238E27FC236}">
                <a16:creationId xmlns:a16="http://schemas.microsoft.com/office/drawing/2014/main" id="{486ABE55-D33F-4658-BD24-013CF802636A}"/>
              </a:ext>
            </a:extLst>
          </p:cNvPr>
          <p:cNvSpPr txBox="1"/>
          <p:nvPr/>
        </p:nvSpPr>
        <p:spPr>
          <a:xfrm>
            <a:off x="867768" y="2240636"/>
            <a:ext cx="5792675" cy="4302226"/>
          </a:xfrm>
          <a:prstGeom prst="rect">
            <a:avLst/>
          </a:prstGeom>
          <a:noFill/>
        </p:spPr>
        <p:txBody>
          <a:bodyPr wrap="square" rtlCol="0">
            <a:noAutofit/>
          </a:bodyPr>
          <a:lstStyle/>
          <a:p>
            <a:r>
              <a:rPr lang="en-US" b="1" dirty="0">
                <a:solidFill>
                  <a:srgbClr val="FF0000"/>
                </a:solidFill>
              </a:rPr>
              <a:t>Aim: </a:t>
            </a:r>
          </a:p>
          <a:p>
            <a:r>
              <a:rPr lang="en-US" dirty="0"/>
              <a:t>Reduce Inventory Size</a:t>
            </a:r>
          </a:p>
          <a:p>
            <a:endParaRPr lang="en-US" dirty="0"/>
          </a:p>
          <a:p>
            <a:endParaRPr lang="en-US" dirty="0"/>
          </a:p>
          <a:p>
            <a:r>
              <a:rPr lang="en-US" b="1" dirty="0">
                <a:solidFill>
                  <a:srgbClr val="FF0000"/>
                </a:solidFill>
              </a:rPr>
              <a:t>Initial Results:</a:t>
            </a:r>
          </a:p>
          <a:p>
            <a:r>
              <a:rPr lang="en-US" dirty="0" err="1"/>
              <a:t>Intentory</a:t>
            </a:r>
            <a:r>
              <a:rPr lang="en-US" dirty="0"/>
              <a:t> Size Reduction on High Levels</a:t>
            </a:r>
          </a:p>
          <a:p>
            <a:pPr marL="285750" indent="-285750">
              <a:buFont typeface="Arial" panose="020B0604020202020204" pitchFamily="34" charset="0"/>
              <a:buChar char="•"/>
            </a:pPr>
            <a:endParaRPr lang="en-US" dirty="0"/>
          </a:p>
          <a:p>
            <a:r>
              <a:rPr lang="en-US" b="1" dirty="0">
                <a:solidFill>
                  <a:srgbClr val="FF0000"/>
                </a:solidFill>
              </a:rPr>
              <a:t>Limitations:</a:t>
            </a:r>
          </a:p>
          <a:p>
            <a:pPr marL="285750" indent="-285750">
              <a:buFont typeface="Arial" panose="020B0604020202020204" pitchFamily="34" charset="0"/>
              <a:buChar char="•"/>
            </a:pPr>
            <a:r>
              <a:rPr lang="en-US" dirty="0"/>
              <a:t>Long Forecast horizon on Shop Level</a:t>
            </a:r>
          </a:p>
          <a:p>
            <a:pPr marL="285750" indent="-285750">
              <a:buFont typeface="Arial" panose="020B0604020202020204" pitchFamily="34" charset="0"/>
              <a:buChar char="•"/>
            </a:pPr>
            <a:r>
              <a:rPr lang="en-US" dirty="0"/>
              <a:t>Short Term Adjustments </a:t>
            </a:r>
            <a:r>
              <a:rPr lang="en-US" dirty="0">
                <a:solidFill>
                  <a:srgbClr val="FF0000"/>
                </a:solidFill>
              </a:rPr>
              <a:t>do not </a:t>
            </a:r>
            <a:r>
              <a:rPr lang="en-US" dirty="0"/>
              <a:t>Affect Higher Levels</a:t>
            </a:r>
          </a:p>
          <a:p>
            <a:pPr marL="285750" indent="-285750">
              <a:buFont typeface="Arial" panose="020B0604020202020204" pitchFamily="34" charset="0"/>
              <a:buChar char="•"/>
            </a:pPr>
            <a:endParaRPr lang="en-US" dirty="0"/>
          </a:p>
          <a:p>
            <a:endParaRPr lang="en-US" dirty="0"/>
          </a:p>
          <a:p>
            <a:r>
              <a:rPr lang="en-US" b="1" dirty="0">
                <a:solidFill>
                  <a:srgbClr val="FF0000"/>
                </a:solidFill>
              </a:rPr>
              <a:t>Further Empirical Evaluations are needed! </a:t>
            </a:r>
          </a:p>
          <a:p>
            <a:endParaRPr lang="en-US" dirty="0"/>
          </a:p>
          <a:p>
            <a:endParaRPr lang="en-US" dirty="0"/>
          </a:p>
          <a:p>
            <a:endParaRPr lang="nl-BE" dirty="0"/>
          </a:p>
        </p:txBody>
      </p:sp>
      <p:pic>
        <p:nvPicPr>
          <p:cNvPr id="6" name="Picture 5">
            <a:extLst>
              <a:ext uri="{FF2B5EF4-FFF2-40B4-BE49-F238E27FC236}">
                <a16:creationId xmlns:a16="http://schemas.microsoft.com/office/drawing/2014/main" id="{0537184C-B302-4F88-93CE-E1E57BD6DBE6}"/>
              </a:ext>
            </a:extLst>
          </p:cNvPr>
          <p:cNvPicPr>
            <a:picLocks noChangeAspect="1"/>
          </p:cNvPicPr>
          <p:nvPr/>
        </p:nvPicPr>
        <p:blipFill>
          <a:blip r:embed="rId2"/>
          <a:stretch>
            <a:fillRect/>
          </a:stretch>
        </p:blipFill>
        <p:spPr>
          <a:xfrm>
            <a:off x="5192471" y="2291643"/>
            <a:ext cx="6930703" cy="1444802"/>
          </a:xfrm>
          <a:prstGeom prst="rect">
            <a:avLst/>
          </a:prstGeom>
        </p:spPr>
      </p:pic>
      <p:sp>
        <p:nvSpPr>
          <p:cNvPr id="7" name="Title 2">
            <a:extLst>
              <a:ext uri="{FF2B5EF4-FFF2-40B4-BE49-F238E27FC236}">
                <a16:creationId xmlns:a16="http://schemas.microsoft.com/office/drawing/2014/main" id="{CDD77F8B-B7EA-4386-BD39-BB15B16B3929}"/>
              </a:ext>
            </a:extLst>
          </p:cNvPr>
          <p:cNvSpPr>
            <a:spLocks noGrp="1"/>
          </p:cNvSpPr>
          <p:nvPr>
            <p:ph type="title"/>
          </p:nvPr>
        </p:nvSpPr>
        <p:spPr>
          <a:xfrm>
            <a:off x="2954162" y="315138"/>
            <a:ext cx="9169012" cy="548640"/>
          </a:xfrm>
        </p:spPr>
        <p:txBody>
          <a:bodyPr/>
          <a:lstStyle/>
          <a:p>
            <a:r>
              <a:rPr lang="en-US" dirty="0"/>
              <a:t>Experimental Design &amp; Results</a:t>
            </a:r>
            <a:endParaRPr lang="nl-BE" dirty="0"/>
          </a:p>
        </p:txBody>
      </p:sp>
    </p:spTree>
    <p:extLst>
      <p:ext uri="{BB962C8B-B14F-4D97-AF65-F5344CB8AC3E}">
        <p14:creationId xmlns:p14="http://schemas.microsoft.com/office/powerpoint/2010/main" val="41915585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2E02EC-2923-4988-B8C3-8BF3FDF9F1D5}"/>
              </a:ext>
            </a:extLst>
          </p:cNvPr>
          <p:cNvSpPr>
            <a:spLocks noGrp="1"/>
          </p:cNvSpPr>
          <p:nvPr>
            <p:ph type="body" idx="2"/>
          </p:nvPr>
        </p:nvSpPr>
        <p:spPr>
          <a:xfrm>
            <a:off x="374372" y="2659630"/>
            <a:ext cx="5473271" cy="2939659"/>
          </a:xfrm>
        </p:spPr>
        <p:txBody>
          <a:bodyPr/>
          <a:lstStyle/>
          <a:p>
            <a:pPr marL="631825" indent="-168275"/>
            <a:endParaRPr lang="en-US" dirty="0"/>
          </a:p>
          <a:p>
            <a:pPr marL="806450" indent="-342900">
              <a:buFont typeface="Calibri" panose="020F0502020204030204" pitchFamily="34" charset="0"/>
              <a:buChar char="―"/>
            </a:pPr>
            <a:r>
              <a:rPr lang="en-US" dirty="0"/>
              <a:t>Understand the Effect of Inventory Decisions</a:t>
            </a:r>
          </a:p>
          <a:p>
            <a:pPr marL="806450" indent="-342900">
              <a:buFont typeface="Calibri" panose="020F0502020204030204" pitchFamily="34" charset="0"/>
              <a:buChar char="―"/>
            </a:pPr>
            <a:r>
              <a:rPr lang="en-US" dirty="0"/>
              <a:t>Understand Behavior under specific Circumstances</a:t>
            </a:r>
            <a:endParaRPr lang="nl-BE" dirty="0"/>
          </a:p>
        </p:txBody>
      </p:sp>
      <p:pic>
        <p:nvPicPr>
          <p:cNvPr id="7" name="Picture 6" descr="A picture containing microscope&#10;&#10;Description automatically generated">
            <a:extLst>
              <a:ext uri="{FF2B5EF4-FFF2-40B4-BE49-F238E27FC236}">
                <a16:creationId xmlns:a16="http://schemas.microsoft.com/office/drawing/2014/main" id="{93320757-28CC-4E26-B458-CC9050583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3689" y="1412149"/>
            <a:ext cx="4704643" cy="4704643"/>
          </a:xfrm>
          <a:prstGeom prst="rect">
            <a:avLst/>
          </a:prstGeom>
        </p:spPr>
      </p:pic>
      <p:sp>
        <p:nvSpPr>
          <p:cNvPr id="8" name="Text Placeholder 3">
            <a:extLst>
              <a:ext uri="{FF2B5EF4-FFF2-40B4-BE49-F238E27FC236}">
                <a16:creationId xmlns:a16="http://schemas.microsoft.com/office/drawing/2014/main" id="{04C92F9F-F56F-4BDD-B105-0ED8AC20DEE0}"/>
              </a:ext>
            </a:extLst>
          </p:cNvPr>
          <p:cNvSpPr txBox="1">
            <a:spLocks/>
          </p:cNvSpPr>
          <p:nvPr/>
        </p:nvSpPr>
        <p:spPr>
          <a:xfrm>
            <a:off x="2954162" y="841897"/>
            <a:ext cx="9169012" cy="571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FF0000"/>
                </a:solidFill>
              </a:rPr>
              <a:t>Simulation Experiment</a:t>
            </a:r>
            <a:endParaRPr lang="nl-BE" dirty="0">
              <a:solidFill>
                <a:srgbClr val="FF0000"/>
              </a:solidFill>
            </a:endParaRPr>
          </a:p>
        </p:txBody>
      </p:sp>
      <p:sp>
        <p:nvSpPr>
          <p:cNvPr id="9" name="Title 2">
            <a:extLst>
              <a:ext uri="{FF2B5EF4-FFF2-40B4-BE49-F238E27FC236}">
                <a16:creationId xmlns:a16="http://schemas.microsoft.com/office/drawing/2014/main" id="{BC749642-669A-4230-AE88-B55EBE3F89BF}"/>
              </a:ext>
            </a:extLst>
          </p:cNvPr>
          <p:cNvSpPr>
            <a:spLocks noGrp="1"/>
          </p:cNvSpPr>
          <p:nvPr>
            <p:ph type="title"/>
          </p:nvPr>
        </p:nvSpPr>
        <p:spPr>
          <a:xfrm>
            <a:off x="2954162" y="315138"/>
            <a:ext cx="9169012" cy="548640"/>
          </a:xfrm>
        </p:spPr>
        <p:txBody>
          <a:bodyPr/>
          <a:lstStyle/>
          <a:p>
            <a:r>
              <a:rPr lang="en-US" dirty="0"/>
              <a:t>Experimental Design &amp; Results</a:t>
            </a:r>
            <a:endParaRPr lang="nl-BE" dirty="0"/>
          </a:p>
        </p:txBody>
      </p:sp>
    </p:spTree>
    <p:extLst>
      <p:ext uri="{BB962C8B-B14F-4D97-AF65-F5344CB8AC3E}">
        <p14:creationId xmlns:p14="http://schemas.microsoft.com/office/powerpoint/2010/main" val="37824778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67507F-BE67-42D0-85D9-DA6A9C15C4F6}"/>
              </a:ext>
            </a:extLst>
          </p:cNvPr>
          <p:cNvSpPr>
            <a:spLocks noGrp="1"/>
          </p:cNvSpPr>
          <p:nvPr>
            <p:ph type="title"/>
          </p:nvPr>
        </p:nvSpPr>
        <p:spPr>
          <a:xfrm>
            <a:off x="2954162" y="315138"/>
            <a:ext cx="9169012" cy="548640"/>
          </a:xfrm>
        </p:spPr>
        <p:txBody>
          <a:bodyPr/>
          <a:lstStyle/>
          <a:p>
            <a:r>
              <a:rPr lang="en-US" dirty="0"/>
              <a:t>Conclusion	</a:t>
            </a:r>
            <a:endParaRPr lang="nl-BE" dirty="0"/>
          </a:p>
        </p:txBody>
      </p:sp>
      <p:sp>
        <p:nvSpPr>
          <p:cNvPr id="4" name="Text Placeholder 3">
            <a:extLst>
              <a:ext uri="{FF2B5EF4-FFF2-40B4-BE49-F238E27FC236}">
                <a16:creationId xmlns:a16="http://schemas.microsoft.com/office/drawing/2014/main" id="{91AC6F02-1CFC-4FFD-8D75-4B884D7AC0C0}"/>
              </a:ext>
            </a:extLst>
          </p:cNvPr>
          <p:cNvSpPr>
            <a:spLocks noGrp="1"/>
          </p:cNvSpPr>
          <p:nvPr>
            <p:ph type="body" idx="4294967295"/>
          </p:nvPr>
        </p:nvSpPr>
        <p:spPr>
          <a:xfrm>
            <a:off x="2954162" y="841897"/>
            <a:ext cx="9169012" cy="571874"/>
          </a:xfrm>
        </p:spPr>
        <p:txBody>
          <a:bodyPr/>
          <a:lstStyle/>
          <a:p>
            <a:pPr marL="0" indent="0">
              <a:buNone/>
            </a:pPr>
            <a:r>
              <a:rPr lang="en-US" dirty="0">
                <a:solidFill>
                  <a:srgbClr val="FF0000"/>
                </a:solidFill>
              </a:rPr>
              <a:t>Summary – Future Work </a:t>
            </a:r>
            <a:endParaRPr lang="nl-BE" dirty="0">
              <a:solidFill>
                <a:srgbClr val="FF0000"/>
              </a:solidFill>
            </a:endParaRPr>
          </a:p>
        </p:txBody>
      </p:sp>
      <p:sp>
        <p:nvSpPr>
          <p:cNvPr id="8" name="TextBox 7">
            <a:extLst>
              <a:ext uri="{FF2B5EF4-FFF2-40B4-BE49-F238E27FC236}">
                <a16:creationId xmlns:a16="http://schemas.microsoft.com/office/drawing/2014/main" id="{B254FBDC-99FA-4B3D-B83A-07D49C01C596}"/>
              </a:ext>
            </a:extLst>
          </p:cNvPr>
          <p:cNvSpPr txBox="1"/>
          <p:nvPr/>
        </p:nvSpPr>
        <p:spPr>
          <a:xfrm>
            <a:off x="824089" y="1896533"/>
            <a:ext cx="11006667" cy="4210756"/>
          </a:xfrm>
          <a:prstGeom prst="rect">
            <a:avLst/>
          </a:prstGeom>
          <a:noFill/>
        </p:spPr>
        <p:txBody>
          <a:bodyPr wrap="square" rtlCol="0">
            <a:noAutofit/>
          </a:bodyPr>
          <a:lstStyle/>
          <a:p>
            <a:r>
              <a:rPr lang="en-US" sz="2000" b="1" dirty="0">
                <a:solidFill>
                  <a:srgbClr val="FF0000"/>
                </a:solidFill>
              </a:rPr>
              <a:t>Our Aim:</a:t>
            </a:r>
          </a:p>
          <a:p>
            <a:endParaRPr lang="en-US" sz="2000" dirty="0"/>
          </a:p>
          <a:p>
            <a:pPr marL="342900" indent="-342900">
              <a:buFont typeface="Arial" panose="020B0604020202020204" pitchFamily="34" charset="0"/>
              <a:buChar char="•"/>
            </a:pPr>
            <a:r>
              <a:rPr lang="en-US" sz="2000" dirty="0"/>
              <a:t>Merge Inventory Optimization with Hierarchical Forecasting </a:t>
            </a:r>
          </a:p>
          <a:p>
            <a:pPr marL="342900" indent="-342900">
              <a:buFont typeface="Arial" panose="020B0604020202020204" pitchFamily="34" charset="0"/>
              <a:buChar char="•"/>
            </a:pPr>
            <a:r>
              <a:rPr lang="en-US" sz="2000" dirty="0"/>
              <a:t>Rely on Supply Chain Collaboration</a:t>
            </a:r>
          </a:p>
          <a:p>
            <a:pPr marL="342900" indent="-342900">
              <a:buFont typeface="Arial" panose="020B0604020202020204" pitchFamily="34" charset="0"/>
              <a:buChar char="•"/>
            </a:pPr>
            <a:endParaRPr lang="en-US" sz="2000" dirty="0"/>
          </a:p>
          <a:p>
            <a:r>
              <a:rPr lang="nl-BE" sz="2000" b="1" dirty="0" err="1">
                <a:solidFill>
                  <a:srgbClr val="FF0000"/>
                </a:solidFill>
              </a:rPr>
              <a:t>Our</a:t>
            </a:r>
            <a:r>
              <a:rPr lang="nl-BE" sz="2000" b="1" dirty="0">
                <a:solidFill>
                  <a:srgbClr val="FF0000"/>
                </a:solidFill>
              </a:rPr>
              <a:t> Approach:</a:t>
            </a:r>
          </a:p>
          <a:p>
            <a:endParaRPr lang="nl-BE" sz="2000" dirty="0"/>
          </a:p>
          <a:p>
            <a:pPr marL="342900" indent="-342900">
              <a:buFont typeface="Arial" panose="020B0604020202020204" pitchFamily="34" charset="0"/>
              <a:buChar char="•"/>
            </a:pPr>
            <a:r>
              <a:rPr lang="nl-BE" sz="2000" dirty="0"/>
              <a:t>A </a:t>
            </a:r>
            <a:r>
              <a:rPr lang="nl-BE" sz="2000" dirty="0" err="1"/>
              <a:t>Neural</a:t>
            </a:r>
            <a:r>
              <a:rPr lang="nl-BE" sz="2000" dirty="0"/>
              <a:t> Network Architecture </a:t>
            </a:r>
            <a:r>
              <a:rPr lang="nl-BE" sz="2000" dirty="0" err="1"/>
              <a:t>for</a:t>
            </a:r>
            <a:r>
              <a:rPr lang="nl-BE" sz="2000" dirty="0"/>
              <a:t> </a:t>
            </a:r>
            <a:r>
              <a:rPr lang="nl-BE" sz="2000" dirty="0" err="1"/>
              <a:t>Reconciliation</a:t>
            </a:r>
            <a:endParaRPr lang="nl-BE" sz="2000" dirty="0"/>
          </a:p>
          <a:p>
            <a:pPr marL="342900" indent="-342900">
              <a:buFont typeface="Arial" panose="020B0604020202020204" pitchFamily="34" charset="0"/>
              <a:buChar char="•"/>
            </a:pPr>
            <a:r>
              <a:rPr lang="nl-BE" sz="2000" dirty="0" err="1"/>
              <a:t>Address</a:t>
            </a:r>
            <a:r>
              <a:rPr lang="nl-BE" sz="2000" dirty="0"/>
              <a:t> </a:t>
            </a:r>
            <a:r>
              <a:rPr lang="nl-BE" sz="2000" dirty="0" err="1"/>
              <a:t>the</a:t>
            </a:r>
            <a:r>
              <a:rPr lang="nl-BE" sz="2000" dirty="0"/>
              <a:t> </a:t>
            </a:r>
            <a:r>
              <a:rPr lang="nl-BE" sz="2000" dirty="0" err="1"/>
              <a:t>problems</a:t>
            </a:r>
            <a:r>
              <a:rPr lang="nl-BE" sz="2000" dirty="0"/>
              <a:t> in </a:t>
            </a:r>
            <a:r>
              <a:rPr lang="nl-BE" sz="2000" dirty="0" err="1"/>
              <a:t>mapping</a:t>
            </a:r>
            <a:r>
              <a:rPr lang="nl-BE" sz="2000" dirty="0"/>
              <a:t> a </a:t>
            </a:r>
            <a:r>
              <a:rPr lang="nl-BE" sz="2000" dirty="0" err="1"/>
              <a:t>supply</a:t>
            </a:r>
            <a:r>
              <a:rPr lang="nl-BE" sz="2000" dirty="0"/>
              <a:t> chain </a:t>
            </a:r>
            <a:r>
              <a:rPr lang="nl-BE" sz="2000" dirty="0" err="1"/>
              <a:t>into</a:t>
            </a:r>
            <a:r>
              <a:rPr lang="nl-BE" sz="2000" dirty="0"/>
              <a:t> a </a:t>
            </a:r>
            <a:r>
              <a:rPr lang="nl-BE" sz="2000" dirty="0" err="1"/>
              <a:t>hierarchy</a:t>
            </a:r>
            <a:endParaRPr lang="nl-BE" sz="2000" dirty="0"/>
          </a:p>
          <a:p>
            <a:pPr marL="342900" indent="-342900">
              <a:buFont typeface="Arial" panose="020B0604020202020204" pitchFamily="34" charset="0"/>
              <a:buChar char="•"/>
            </a:pPr>
            <a:endParaRPr lang="nl-BE" sz="2000" dirty="0"/>
          </a:p>
          <a:p>
            <a:r>
              <a:rPr lang="en-US" sz="2000" dirty="0"/>
              <a:t>Assess  the performance of the proposed model</a:t>
            </a:r>
          </a:p>
          <a:p>
            <a:pPr algn="ctr"/>
            <a:endParaRPr lang="en-US" sz="2400" b="1" dirty="0">
              <a:solidFill>
                <a:srgbClr val="FF0000"/>
              </a:solidFill>
            </a:endParaRPr>
          </a:p>
          <a:p>
            <a:pPr algn="ctr"/>
            <a:r>
              <a:rPr lang="en-US" sz="2400" b="1" dirty="0">
                <a:solidFill>
                  <a:srgbClr val="FF0000"/>
                </a:solidFill>
              </a:rPr>
              <a:t>Still work in Progress</a:t>
            </a:r>
          </a:p>
        </p:txBody>
      </p:sp>
    </p:spTree>
    <p:extLst>
      <p:ext uri="{BB962C8B-B14F-4D97-AF65-F5344CB8AC3E}">
        <p14:creationId xmlns:p14="http://schemas.microsoft.com/office/powerpoint/2010/main" val="21128110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726"/>
        <p:cNvGrpSpPr/>
        <p:nvPr/>
      </p:nvGrpSpPr>
      <p:grpSpPr>
        <a:xfrm>
          <a:off x="0" y="0"/>
          <a:ext cx="0" cy="0"/>
          <a:chOff x="0" y="0"/>
          <a:chExt cx="0" cy="0"/>
        </a:xfrm>
      </p:grpSpPr>
      <p:sp>
        <p:nvSpPr>
          <p:cNvPr id="4727" name="Google Shape;4727;p73"/>
          <p:cNvSpPr txBox="1">
            <a:spLocks noGrp="1"/>
          </p:cNvSpPr>
          <p:nvPr>
            <p:ph type="title"/>
          </p:nvPr>
        </p:nvSpPr>
        <p:spPr>
          <a:xfrm>
            <a:off x="1657349" y="349495"/>
            <a:ext cx="4438651" cy="1381262"/>
          </a:xfrm>
          <a:prstGeom prst="rect">
            <a:avLst/>
          </a:prstGeom>
          <a:noFill/>
          <a:ln>
            <a:noFill/>
          </a:ln>
        </p:spPr>
        <p:txBody>
          <a:bodyPr spcFirstLastPara="1" vert="horz" wrap="square" lIns="0" tIns="45700" rIns="0" bIns="45700" rtlCol="0" anchor="t" anchorCtr="0">
            <a:noAutofit/>
          </a:bodyPr>
          <a:lstStyle/>
          <a:p>
            <a:r>
              <a:rPr lang="en-US" sz="2800" b="1" dirty="0"/>
              <a:t>Thank you for your attention </a:t>
            </a:r>
            <a:r>
              <a:rPr lang="en-US" sz="2800" b="1" dirty="0">
                <a:sym typeface="Wingdings" panose="05000000000000000000" pitchFamily="2" charset="2"/>
              </a:rPr>
              <a:t></a:t>
            </a:r>
            <a:br>
              <a:rPr lang="en-US" sz="2800" b="1" dirty="0">
                <a:sym typeface="Wingdings" panose="05000000000000000000" pitchFamily="2" charset="2"/>
              </a:rPr>
            </a:br>
            <a:r>
              <a:rPr lang="en-US" sz="2800" b="1" dirty="0">
                <a:sym typeface="Wingdings" panose="05000000000000000000" pitchFamily="2" charset="2"/>
              </a:rPr>
              <a:t>			    </a:t>
            </a:r>
            <a:r>
              <a:rPr lang="en-US" sz="2400" b="1" dirty="0">
                <a:sym typeface="Wingdings" panose="05000000000000000000" pitchFamily="2" charset="2"/>
              </a:rPr>
              <a:t>Questions?</a:t>
            </a:r>
            <a:endParaRPr sz="2800" b="1" dirty="0"/>
          </a:p>
        </p:txBody>
      </p:sp>
      <p:sp>
        <p:nvSpPr>
          <p:cNvPr id="12" name="Google Shape;4728;p73">
            <a:extLst>
              <a:ext uri="{FF2B5EF4-FFF2-40B4-BE49-F238E27FC236}">
                <a16:creationId xmlns:a16="http://schemas.microsoft.com/office/drawing/2014/main" id="{E5ACB0AF-AD9F-49AC-8D5C-F5ADCB06BC7A}"/>
              </a:ext>
            </a:extLst>
          </p:cNvPr>
          <p:cNvSpPr txBox="1">
            <a:spLocks noGrp="1"/>
          </p:cNvSpPr>
          <p:nvPr>
            <p:ph type="body" idx="1"/>
          </p:nvPr>
        </p:nvSpPr>
        <p:spPr>
          <a:xfrm>
            <a:off x="1128713" y="1288956"/>
            <a:ext cx="5734051" cy="594433"/>
          </a:xfrm>
          <a:prstGeom prst="rect">
            <a:avLst/>
          </a:prstGeom>
          <a:noFill/>
          <a:ln>
            <a:noFill/>
          </a:ln>
        </p:spPr>
        <p:txBody>
          <a:bodyPr spcFirstLastPara="1" vert="horz" wrap="square" lIns="0" tIns="45700" rIns="0" bIns="45700" rtlCol="0" anchor="t" anchorCtr="0">
            <a:noAutofit/>
          </a:bodyPr>
          <a:lstStyle/>
          <a:p>
            <a:pPr marL="0" indent="0">
              <a:spcBef>
                <a:spcPts val="0"/>
              </a:spcBef>
            </a:pPr>
            <a:r>
              <a:rPr lang="nl" dirty="0">
                <a:solidFill>
                  <a:srgbClr val="FF0000"/>
                </a:solidFill>
              </a:rPr>
              <a:t>Filotas Theodosiou, Yves R. Sagaert</a:t>
            </a:r>
          </a:p>
          <a:p>
            <a:pPr marL="0" indent="0">
              <a:spcBef>
                <a:spcPts val="0"/>
              </a:spcBef>
            </a:pPr>
            <a:r>
              <a:rPr lang="nl" dirty="0">
                <a:solidFill>
                  <a:srgbClr val="FF0000"/>
                </a:solidFill>
              </a:rPr>
              <a:t>VIVES University of Applied Sciences</a:t>
            </a:r>
            <a:endParaRPr dirty="0">
              <a:solidFill>
                <a:srgbClr val="FF0000"/>
              </a:solidFill>
            </a:endParaRPr>
          </a:p>
        </p:txBody>
      </p:sp>
      <p:sp>
        <p:nvSpPr>
          <p:cNvPr id="14" name="TextBox 13">
            <a:extLst>
              <a:ext uri="{FF2B5EF4-FFF2-40B4-BE49-F238E27FC236}">
                <a16:creationId xmlns:a16="http://schemas.microsoft.com/office/drawing/2014/main" id="{32A37AEB-537C-458E-9B49-4B44DEEBB157}"/>
              </a:ext>
            </a:extLst>
          </p:cNvPr>
          <p:cNvSpPr txBox="1"/>
          <p:nvPr/>
        </p:nvSpPr>
        <p:spPr>
          <a:xfrm>
            <a:off x="1128713" y="2585448"/>
            <a:ext cx="7934324" cy="369332"/>
          </a:xfrm>
          <a:prstGeom prst="rect">
            <a:avLst/>
          </a:prstGeom>
          <a:noFill/>
        </p:spPr>
        <p:txBody>
          <a:bodyPr wrap="square">
            <a:spAutoFit/>
          </a:bodyPr>
          <a:lstStyle/>
          <a:p>
            <a:pPr rtl="0">
              <a:spcBef>
                <a:spcPts val="0"/>
              </a:spcBef>
              <a:spcAft>
                <a:spcPts val="0"/>
              </a:spcAft>
            </a:pPr>
            <a:r>
              <a:rPr lang="nl-BE" b="1" u="sng" dirty="0">
                <a:solidFill>
                  <a:srgbClr val="004C99"/>
                </a:solidFill>
                <a:latin typeface="Quattrocento Sans" panose="020B0604020202020204"/>
              </a:rPr>
              <a:t>f</a:t>
            </a:r>
            <a:r>
              <a:rPr lang="nl-BE" sz="1800" b="1" i="0" u="sng" strike="noStrike" dirty="0">
                <a:solidFill>
                  <a:srgbClr val="004C99"/>
                </a:solidFill>
                <a:effectLst/>
                <a:latin typeface="Quattrocento Sans" panose="020B0604020202020204"/>
              </a:rPr>
              <a:t>ilotas.theodosiou@vives.be</a:t>
            </a:r>
            <a:endParaRPr lang="nl-BE" dirty="0"/>
          </a:p>
        </p:txBody>
      </p:sp>
      <p:sp>
        <p:nvSpPr>
          <p:cNvPr id="16" name="TextBox 15">
            <a:extLst>
              <a:ext uri="{FF2B5EF4-FFF2-40B4-BE49-F238E27FC236}">
                <a16:creationId xmlns:a16="http://schemas.microsoft.com/office/drawing/2014/main" id="{7386D028-3452-4DDD-876D-3D4DDDF49AFA}"/>
              </a:ext>
            </a:extLst>
          </p:cNvPr>
          <p:cNvSpPr txBox="1"/>
          <p:nvPr/>
        </p:nvSpPr>
        <p:spPr>
          <a:xfrm>
            <a:off x="1128713" y="2962509"/>
            <a:ext cx="7934324" cy="584775"/>
          </a:xfrm>
          <a:prstGeom prst="rect">
            <a:avLst/>
          </a:prstGeom>
          <a:noFill/>
        </p:spPr>
        <p:txBody>
          <a:bodyPr wrap="square">
            <a:spAutoFit/>
          </a:bodyPr>
          <a:lstStyle/>
          <a:p>
            <a:pPr rtl="0">
              <a:spcBef>
                <a:spcPts val="0"/>
              </a:spcBef>
              <a:spcAft>
                <a:spcPts val="0"/>
              </a:spcAft>
            </a:pPr>
            <a:r>
              <a:rPr lang="nl-BE" sz="1600" b="1" i="0" u="none" strike="noStrike" dirty="0">
                <a:solidFill>
                  <a:srgbClr val="1E1E1E"/>
                </a:solidFill>
                <a:effectLst/>
              </a:rPr>
              <a:t>www.linkedin.com/in/filotas-theodosiou/</a:t>
            </a:r>
            <a:br>
              <a:rPr lang="nl-BE" sz="1600" dirty="0"/>
            </a:br>
            <a:endParaRPr lang="nl-BE" sz="1600" dirty="0"/>
          </a:p>
        </p:txBody>
      </p:sp>
      <p:pic>
        <p:nvPicPr>
          <p:cNvPr id="3074" name="Picture 2">
            <a:extLst>
              <a:ext uri="{FF2B5EF4-FFF2-40B4-BE49-F238E27FC236}">
                <a16:creationId xmlns:a16="http://schemas.microsoft.com/office/drawing/2014/main" id="{E5869112-B2CC-4D28-86FD-A8B0B601F2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0356" y="2633529"/>
            <a:ext cx="7385457" cy="4187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42586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ISIR Complete</Template>
  <TotalTime>0</TotalTime>
  <Words>2617</Words>
  <Application>Microsoft Office PowerPoint</Application>
  <PresentationFormat>Widescreen</PresentationFormat>
  <Paragraphs>527</Paragraphs>
  <Slides>43</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Arial</vt:lpstr>
      <vt:lpstr>Calibri</vt:lpstr>
      <vt:lpstr>Calibri Light</vt:lpstr>
      <vt:lpstr>Cambria Math</vt:lpstr>
      <vt:lpstr>Courier New</vt:lpstr>
      <vt:lpstr>Quattrocento Sans</vt:lpstr>
      <vt:lpstr>Times New Roman</vt:lpstr>
      <vt:lpstr>Office Theme</vt:lpstr>
      <vt:lpstr>A Hierarchical Machine Learning Approach for an Integrated Supply Chain with Collaborative Inventory Management</vt:lpstr>
      <vt:lpstr>Collaboration in Retail Supply Chain</vt:lpstr>
      <vt:lpstr>Collaboration in Retail Supply Chain</vt:lpstr>
      <vt:lpstr>Collaboration in Retail Supply Chain</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Another View of Supply Chains</vt:lpstr>
      <vt:lpstr>Aim of this Work</vt:lpstr>
      <vt:lpstr>The How to!</vt:lpstr>
      <vt:lpstr>The How to!</vt:lpstr>
      <vt:lpstr>The How to!</vt:lpstr>
      <vt:lpstr>The How to!</vt:lpstr>
      <vt:lpstr>Experimental Design &amp; Results</vt:lpstr>
      <vt:lpstr>Experimental Design &amp; Results</vt:lpstr>
      <vt:lpstr>Experimental Design &amp; Results</vt:lpstr>
      <vt:lpstr>Conclusion </vt:lpstr>
      <vt:lpstr>Thank you for your attention 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Hierarchical Machine Learning Approach for an Integrated Supply Chain with Collaborative Inventory Management</dc:title>
  <dc:creator>Filotas Theodosiou</dc:creator>
  <cp:lastModifiedBy>Filotas Theodosiou</cp:lastModifiedBy>
  <cp:revision>1</cp:revision>
  <dcterms:created xsi:type="dcterms:W3CDTF">2022-08-24T13:45:17Z</dcterms:created>
  <dcterms:modified xsi:type="dcterms:W3CDTF">2022-08-24T13:50:06Z</dcterms:modified>
</cp:coreProperties>
</file>